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
  </p:notesMasterIdLst>
  <p:sldIdLst>
    <p:sldId id="437" r:id="rId2"/>
    <p:sldId id="438" r:id="rId3"/>
    <p:sldId id="439" r:id="rId4"/>
    <p:sldId id="440" r:id="rId5"/>
    <p:sldId id="449" r:id="rId6"/>
    <p:sldId id="442" r:id="rId7"/>
    <p:sldId id="443" r:id="rId8"/>
    <p:sldId id="444" r:id="rId9"/>
    <p:sldId id="445" r:id="rId10"/>
    <p:sldId id="446" r:id="rId11"/>
    <p:sldId id="447" r:id="rId12"/>
    <p:sldId id="448" r:id="rId13"/>
    <p:sldId id="424" r:id="rId14"/>
    <p:sldId id="402" r:id="rId15"/>
    <p:sldId id="450" r:id="rId16"/>
    <p:sldId id="309" r:id="rId17"/>
    <p:sldId id="310" r:id="rId18"/>
    <p:sldId id="312" r:id="rId19"/>
    <p:sldId id="311" r:id="rId20"/>
    <p:sldId id="316" r:id="rId21"/>
    <p:sldId id="325" r:id="rId22"/>
    <p:sldId id="435" r:id="rId23"/>
    <p:sldId id="436" r:id="rId24"/>
    <p:sldId id="426" r:id="rId25"/>
    <p:sldId id="429" r:id="rId26"/>
    <p:sldId id="432" r:id="rId27"/>
    <p:sldId id="43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cmAuthor id="2" name="Microsoft Office User" initials="Office [2]" lastIdx="1" clrIdx="2"/>
  <p:cmAuthor id="3" name="User" initials="U"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47" autoAdjust="0"/>
    <p:restoredTop sz="94590" autoAdjust="0"/>
  </p:normalViewPr>
  <p:slideViewPr>
    <p:cSldViewPr snapToGrid="0">
      <p:cViewPr>
        <p:scale>
          <a:sx n="80" d="100"/>
          <a:sy n="80" d="100"/>
        </p:scale>
        <p:origin x="-900" y="72"/>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sorterViewPr>
    <p:cViewPr>
      <p:scale>
        <a:sx n="100" d="100"/>
        <a:sy n="100" d="100"/>
      </p:scale>
      <p:origin x="0" y="460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11/10/2020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C735E3-78E0-43F7-A8C5-EBE6262AD0BF}" type="slidenum">
              <a:rPr lang="en-US" smtClean="0"/>
              <a:t>7</a:t>
            </a:fld>
            <a:endParaRPr lang="en-US"/>
          </a:p>
        </p:txBody>
      </p:sp>
    </p:spTree>
    <p:extLst>
      <p:ext uri="{BB962C8B-B14F-4D97-AF65-F5344CB8AC3E}">
        <p14:creationId xmlns:p14="http://schemas.microsoft.com/office/powerpoint/2010/main" val="1030819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spTree>
    <p:extLst>
      <p:ext uri="{BB962C8B-B14F-4D97-AF65-F5344CB8AC3E}">
        <p14:creationId xmlns:p14="http://schemas.microsoft.com/office/powerpoint/2010/main" val="425174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63545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258821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260371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spTree>
    <p:extLst>
      <p:ext uri="{BB962C8B-B14F-4D97-AF65-F5344CB8AC3E}">
        <p14:creationId xmlns:p14="http://schemas.microsoft.com/office/powerpoint/2010/main" val="254148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401348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96861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315883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522793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3462373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51752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spTree>
    <p:extLst>
      <p:ext uri="{BB962C8B-B14F-4D97-AF65-F5344CB8AC3E}">
        <p14:creationId xmlns:p14="http://schemas.microsoft.com/office/powerpoint/2010/main" val="3579523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527" y="545911"/>
            <a:ext cx="7857016" cy="904848"/>
          </a:xfrm>
        </p:spPr>
        <p:txBody>
          <a:bodyPr>
            <a:normAutofit fontScale="90000"/>
          </a:bodyPr>
          <a:lstStyle/>
          <a:p>
            <a:r>
              <a:rPr lang="en-US" sz="3600" b="1" dirty="0">
                <a:solidFill>
                  <a:srgbClr val="000000"/>
                </a:solidFill>
              </a:rPr>
              <a:t>Unit 2 </a:t>
            </a:r>
            <a:r>
              <a:rPr lang="en-US" sz="2400" b="1" dirty="0">
                <a:solidFill>
                  <a:srgbClr val="000000"/>
                </a:solidFill>
              </a:rPr>
              <a:t/>
            </a:r>
            <a:br>
              <a:rPr lang="en-US" sz="2400" b="1" dirty="0">
                <a:solidFill>
                  <a:srgbClr val="000000"/>
                </a:solidFill>
              </a:rPr>
            </a:br>
            <a:r>
              <a:rPr lang="en-US" sz="2400" b="1" dirty="0">
                <a:solidFill>
                  <a:srgbClr val="000000"/>
                </a:solidFill>
              </a:rPr>
              <a:t>For Live Session Assignment: Inference Using t-Distributions</a:t>
            </a:r>
          </a:p>
        </p:txBody>
      </p:sp>
      <p:sp>
        <p:nvSpPr>
          <p:cNvPr id="3" name="Content Placeholder 2"/>
          <p:cNvSpPr>
            <a:spLocks noGrp="1"/>
          </p:cNvSpPr>
          <p:nvPr>
            <p:ph idx="1"/>
          </p:nvPr>
        </p:nvSpPr>
        <p:spPr>
          <a:xfrm>
            <a:off x="313900" y="1913971"/>
            <a:ext cx="8379724" cy="3831736"/>
          </a:xfrm>
        </p:spPr>
        <p:txBody>
          <a:bodyPr>
            <a:normAutofit/>
          </a:bodyPr>
          <a:lstStyle/>
          <a:p>
            <a:pPr>
              <a:lnSpc>
                <a:spcPct val="110000"/>
              </a:lnSpc>
              <a:spcBef>
                <a:spcPts val="0"/>
              </a:spcBef>
              <a:spcAft>
                <a:spcPts val="0"/>
              </a:spcAft>
            </a:pPr>
            <a:r>
              <a:rPr lang="en-US" sz="2800" dirty="0" smtClean="0"/>
              <a:t>Distribution of the sample average</a:t>
            </a:r>
          </a:p>
          <a:p>
            <a:pPr>
              <a:lnSpc>
                <a:spcPct val="110000"/>
              </a:lnSpc>
              <a:spcBef>
                <a:spcPts val="0"/>
              </a:spcBef>
              <a:spcAft>
                <a:spcPts val="0"/>
              </a:spcAft>
            </a:pPr>
            <a:r>
              <a:rPr lang="en-US" sz="2800" dirty="0" smtClean="0"/>
              <a:t>Using t-distribution for one sample inference</a:t>
            </a:r>
          </a:p>
          <a:p>
            <a:pPr>
              <a:lnSpc>
                <a:spcPct val="110000"/>
              </a:lnSpc>
              <a:spcBef>
                <a:spcPts val="0"/>
              </a:spcBef>
              <a:spcAft>
                <a:spcPts val="0"/>
              </a:spcAft>
            </a:pPr>
            <a:r>
              <a:rPr lang="en-US" sz="2800" dirty="0" smtClean="0"/>
              <a:t>Starting to explore t-distribution for two sample problems</a:t>
            </a:r>
          </a:p>
          <a:p>
            <a:pPr>
              <a:lnSpc>
                <a:spcPct val="110000"/>
              </a:lnSpc>
              <a:spcBef>
                <a:spcPts val="0"/>
              </a:spcBef>
              <a:spcAft>
                <a:spcPts val="0"/>
              </a:spcAft>
            </a:pPr>
            <a:r>
              <a:rPr lang="en-US" sz="2800" dirty="0" smtClean="0"/>
              <a:t>Measuring uncertainty in randomized and observational studies</a:t>
            </a:r>
          </a:p>
          <a:p>
            <a:endParaRPr lang="en-US" sz="2800" dirty="0"/>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a:t>
            </a:fld>
            <a:endParaRPr lang="en-US" altLang="en-US" dirty="0"/>
          </a:p>
        </p:txBody>
      </p:sp>
    </p:spTree>
    <p:extLst>
      <p:ext uri="{BB962C8B-B14F-4D97-AF65-F5344CB8AC3E}">
        <p14:creationId xmlns:p14="http://schemas.microsoft.com/office/powerpoint/2010/main" val="1037086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85825"/>
          </a:xfrm>
        </p:spPr>
        <p:txBody>
          <a:bodyPr>
            <a:normAutofit/>
          </a:bodyPr>
          <a:lstStyle/>
          <a:p>
            <a:r>
              <a:rPr lang="en-US" sz="2800" b="1" dirty="0">
                <a:solidFill>
                  <a:srgbClr val="000000"/>
                </a:solidFill>
              </a:rPr>
              <a:t>Two Sample </a:t>
            </a:r>
            <a:r>
              <a:rPr lang="en-US" sz="2800" b="1" dirty="0" smtClean="0">
                <a:solidFill>
                  <a:srgbClr val="000000"/>
                </a:solidFill>
              </a:rPr>
              <a:t>Hypothesis Test</a:t>
            </a:r>
            <a:br>
              <a:rPr lang="en-US" sz="2800" b="1" dirty="0" smtClean="0">
                <a:solidFill>
                  <a:srgbClr val="000000"/>
                </a:solidFill>
              </a:rPr>
            </a:br>
            <a:r>
              <a:rPr lang="en-US" sz="2400" b="1" dirty="0">
                <a:solidFill>
                  <a:srgbClr val="000000"/>
                </a:solidFill>
              </a:rPr>
              <a:t>(Section 2.9 Asynchronous Videos)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399" y="1428750"/>
                <a:ext cx="8229600" cy="5429250"/>
              </a:xfrm>
            </p:spPr>
            <p:txBody>
              <a:bodyPr>
                <a:normAutofit fontScale="70000" lnSpcReduction="20000"/>
              </a:bodyPr>
              <a:lstStyle/>
              <a:p>
                <a:pPr marL="0" indent="0" algn="just">
                  <a:buNone/>
                </a:pPr>
                <a:r>
                  <a:rPr lang="en-US" sz="3400" dirty="0" smtClean="0"/>
                  <a:t>Use a statistical test to evaluate if there is a difference in the population means between the two student groups based on the sample results.</a:t>
                </a:r>
              </a:p>
              <a:p>
                <a:pPr marL="0" indent="0" algn="just">
                  <a:buNone/>
                </a:pPr>
                <a:endParaRPr lang="en-US" sz="2300" dirty="0" smtClean="0"/>
              </a:p>
              <a:p>
                <a:pPr algn="just"/>
                <a:r>
                  <a:rPr lang="en-US" sz="3600" dirty="0" smtClean="0"/>
                  <a:t>H</a:t>
                </a:r>
                <a:r>
                  <a:rPr lang="en-US" sz="3600" baseline="-25000" dirty="0" smtClean="0"/>
                  <a:t>o</a:t>
                </a:r>
                <a:r>
                  <a:rPr lang="en-US" sz="3600" dirty="0" smtClean="0"/>
                  <a:t>: µ</a:t>
                </a:r>
                <a:r>
                  <a:rPr lang="en-US" sz="3600" baseline="-25000" dirty="0" smtClean="0"/>
                  <a:t>1</a:t>
                </a:r>
                <a:r>
                  <a:rPr lang="en-US" sz="3600" dirty="0" smtClean="0"/>
                  <a:t> - µ</a:t>
                </a:r>
                <a:r>
                  <a:rPr lang="en-US" sz="3600" baseline="-25000" dirty="0" smtClean="0"/>
                  <a:t>2</a:t>
                </a:r>
                <a:r>
                  <a:rPr lang="en-US" sz="3600" dirty="0" smtClean="0"/>
                  <a:t> = 0  vs. H</a:t>
                </a:r>
                <a:r>
                  <a:rPr lang="en-US" sz="3600" baseline="-25000" dirty="0"/>
                  <a:t>a</a:t>
                </a:r>
                <a:r>
                  <a:rPr lang="en-US" sz="3600" dirty="0" smtClean="0"/>
                  <a:t>: </a:t>
                </a:r>
                <a:r>
                  <a:rPr lang="en-US" sz="3600" dirty="0"/>
                  <a:t>µ</a:t>
                </a:r>
                <a:r>
                  <a:rPr lang="en-US" sz="3600" baseline="-25000" dirty="0"/>
                  <a:t>1</a:t>
                </a:r>
                <a:r>
                  <a:rPr lang="en-US" sz="3600" dirty="0"/>
                  <a:t> - µ</a:t>
                </a:r>
                <a:r>
                  <a:rPr lang="en-US" sz="3600" baseline="-25000" dirty="0"/>
                  <a:t>2</a:t>
                </a:r>
                <a:r>
                  <a:rPr lang="en-US" sz="3600" dirty="0"/>
                  <a:t> </a:t>
                </a:r>
                <a:r>
                  <a:rPr lang="en-US" sz="3600" dirty="0" smtClean="0"/>
                  <a:t>≠ </a:t>
                </a:r>
                <a:r>
                  <a:rPr lang="en-US" sz="3600" dirty="0"/>
                  <a:t>0 </a:t>
                </a:r>
                <a:endParaRPr lang="en-US" sz="3600" dirty="0" smtClean="0"/>
              </a:p>
              <a:p>
                <a:pPr algn="just"/>
                <a:r>
                  <a:rPr lang="en-US" sz="3600" dirty="0" smtClean="0"/>
                  <a:t>Formula for the t-statistic</a:t>
                </a:r>
              </a:p>
              <a:p>
                <a:pPr marL="0" indent="0" algn="just">
                  <a:buNone/>
                </a:pPr>
                <a:r>
                  <a:rPr lang="en-US" sz="3600" dirty="0" smtClean="0"/>
                  <a:t>    </a:t>
                </a:r>
                <a14:m>
                  <m:oMath xmlns:m="http://schemas.openxmlformats.org/officeDocument/2006/math">
                    <m:r>
                      <m:rPr>
                        <m:sty m:val="p"/>
                      </m:rPr>
                      <a:rPr lang="en-US" sz="3600" b="0" i="0" smtClean="0">
                        <a:latin typeface="Cambria Math"/>
                      </a:rPr>
                      <m:t>t</m:t>
                    </m:r>
                    <m:r>
                      <a:rPr lang="en-US" sz="3600" b="0" i="0" smtClean="0">
                        <a:latin typeface="Cambria Math"/>
                      </a:rPr>
                      <m:t>= </m:t>
                    </m:r>
                    <m:f>
                      <m:fPr>
                        <m:ctrlPr>
                          <a:rPr lang="en-US" sz="3600" i="1" smtClean="0">
                            <a:latin typeface="Cambria Math"/>
                          </a:rPr>
                        </m:ctrlPr>
                      </m:fPr>
                      <m:num>
                        <m:sSub>
                          <m:sSubPr>
                            <m:ctrlPr>
                              <a:rPr lang="en-US" sz="3600" i="1" smtClean="0">
                                <a:latin typeface="Cambria Math"/>
                              </a:rPr>
                            </m:ctrlPr>
                          </m:sSubPr>
                          <m:e>
                            <m:acc>
                              <m:accPr>
                                <m:chr m:val="̅"/>
                                <m:ctrlPr>
                                  <a:rPr lang="en-US" sz="3600" b="0" i="1" smtClean="0">
                                    <a:latin typeface="Cambria Math"/>
                                  </a:rPr>
                                </m:ctrlPr>
                              </m:accPr>
                              <m:e>
                                <m:r>
                                  <a:rPr lang="en-US" sz="3600" b="0" i="1" smtClean="0">
                                    <a:latin typeface="Cambria Math"/>
                                  </a:rPr>
                                  <m:t>𝑥</m:t>
                                </m:r>
                              </m:e>
                            </m:acc>
                          </m:e>
                          <m:sub>
                            <m:r>
                              <a:rPr lang="en-US" sz="3600" b="0" i="1" smtClean="0">
                                <a:latin typeface="Cambria Math"/>
                              </a:rPr>
                              <m:t>1</m:t>
                            </m:r>
                          </m:sub>
                        </m:sSub>
                        <m:r>
                          <a:rPr lang="en-US" sz="3600" b="0" i="1" smtClean="0">
                            <a:latin typeface="Cambria Math"/>
                          </a:rPr>
                          <m:t>−</m:t>
                        </m:r>
                        <m:sSub>
                          <m:sSubPr>
                            <m:ctrlPr>
                              <a:rPr lang="en-US" sz="3600" b="0" i="1" smtClean="0">
                                <a:latin typeface="Cambria Math"/>
                              </a:rPr>
                            </m:ctrlPr>
                          </m:sSubPr>
                          <m:e>
                            <m:acc>
                              <m:accPr>
                                <m:chr m:val="̅"/>
                                <m:ctrlPr>
                                  <a:rPr lang="en-US" sz="3600" b="0" i="1" smtClean="0">
                                    <a:latin typeface="Cambria Math"/>
                                  </a:rPr>
                                </m:ctrlPr>
                              </m:accPr>
                              <m:e>
                                <m:r>
                                  <a:rPr lang="en-US" sz="3600" b="0" i="1" smtClean="0">
                                    <a:latin typeface="Cambria Math"/>
                                  </a:rPr>
                                  <m:t>𝑥</m:t>
                                </m:r>
                              </m:e>
                            </m:acc>
                          </m:e>
                          <m:sub>
                            <m:r>
                              <a:rPr lang="en-US" sz="3600" b="0" i="1" smtClean="0">
                                <a:latin typeface="Cambria Math"/>
                              </a:rPr>
                              <m:t>2</m:t>
                            </m:r>
                          </m:sub>
                        </m:sSub>
                      </m:num>
                      <m:den>
                        <m:rad>
                          <m:radPr>
                            <m:degHide m:val="on"/>
                            <m:ctrlPr>
                              <a:rPr lang="en-US" sz="3600" i="1" smtClean="0">
                                <a:latin typeface="Cambria Math"/>
                              </a:rPr>
                            </m:ctrlPr>
                          </m:radPr>
                          <m:deg/>
                          <m:e>
                            <m:f>
                              <m:fPr>
                                <m:ctrlPr>
                                  <a:rPr lang="en-US" sz="3600" i="1" smtClean="0">
                                    <a:latin typeface="Cambria Math"/>
                                  </a:rPr>
                                </m:ctrlPr>
                              </m:fPr>
                              <m:num>
                                <m:sSup>
                                  <m:sSupPr>
                                    <m:ctrlPr>
                                      <a:rPr lang="en-US" sz="3600" i="1" smtClean="0">
                                        <a:latin typeface="Cambria Math"/>
                                      </a:rPr>
                                    </m:ctrlPr>
                                  </m:sSupPr>
                                  <m:e>
                                    <m:sSub>
                                      <m:sSubPr>
                                        <m:ctrlPr>
                                          <a:rPr lang="en-US" sz="3600" i="1" smtClean="0">
                                            <a:latin typeface="Cambria Math"/>
                                          </a:rPr>
                                        </m:ctrlPr>
                                      </m:sSubPr>
                                      <m:e>
                                        <m:r>
                                          <a:rPr lang="en-US" sz="3600" b="0" i="1" smtClean="0">
                                            <a:latin typeface="Cambria Math"/>
                                          </a:rPr>
                                          <m:t>𝑠</m:t>
                                        </m:r>
                                      </m:e>
                                      <m:sub>
                                        <m:r>
                                          <a:rPr lang="en-US" sz="3600" b="0" i="1" smtClean="0">
                                            <a:latin typeface="Cambria Math"/>
                                          </a:rPr>
                                          <m:t>1</m:t>
                                        </m:r>
                                      </m:sub>
                                    </m:sSub>
                                  </m:e>
                                  <m:sup>
                                    <m:r>
                                      <a:rPr lang="en-US" sz="3600" b="0" i="1" smtClean="0">
                                        <a:latin typeface="Cambria Math"/>
                                      </a:rPr>
                                      <m:t>2</m:t>
                                    </m:r>
                                  </m:sup>
                                </m:sSup>
                              </m:num>
                              <m:den>
                                <m:sSub>
                                  <m:sSubPr>
                                    <m:ctrlPr>
                                      <a:rPr lang="en-US" sz="3600" i="1" smtClean="0">
                                        <a:latin typeface="Cambria Math"/>
                                      </a:rPr>
                                    </m:ctrlPr>
                                  </m:sSubPr>
                                  <m:e>
                                    <m:r>
                                      <a:rPr lang="en-US" sz="3600" b="0" i="1" smtClean="0">
                                        <a:latin typeface="Cambria Math"/>
                                      </a:rPr>
                                      <m:t>𝑛</m:t>
                                    </m:r>
                                  </m:e>
                                  <m:sub>
                                    <m:r>
                                      <a:rPr lang="en-US" sz="3600" b="0" i="1" smtClean="0">
                                        <a:latin typeface="Cambria Math"/>
                                      </a:rPr>
                                      <m:t>1</m:t>
                                    </m:r>
                                  </m:sub>
                                </m:sSub>
                              </m:den>
                            </m:f>
                            <m:r>
                              <a:rPr lang="en-US" sz="3600" b="0" i="1" smtClean="0">
                                <a:latin typeface="Cambria Math"/>
                              </a:rPr>
                              <m:t>+</m:t>
                            </m:r>
                            <m:f>
                              <m:fPr>
                                <m:ctrlPr>
                                  <a:rPr lang="en-US" sz="3600" b="0" i="1" smtClean="0">
                                    <a:latin typeface="Cambria Math"/>
                                  </a:rPr>
                                </m:ctrlPr>
                              </m:fPr>
                              <m:num>
                                <m:sSup>
                                  <m:sSupPr>
                                    <m:ctrlPr>
                                      <a:rPr lang="en-US" sz="3600" b="0" i="1" smtClean="0">
                                        <a:latin typeface="Cambria Math"/>
                                      </a:rPr>
                                    </m:ctrlPr>
                                  </m:sSupPr>
                                  <m:e>
                                    <m:sSub>
                                      <m:sSubPr>
                                        <m:ctrlPr>
                                          <a:rPr lang="en-US" sz="3600" b="0" i="1" smtClean="0">
                                            <a:latin typeface="Cambria Math"/>
                                          </a:rPr>
                                        </m:ctrlPr>
                                      </m:sSubPr>
                                      <m:e>
                                        <m:r>
                                          <a:rPr lang="en-US" sz="3600" b="0" i="1" smtClean="0">
                                            <a:latin typeface="Cambria Math"/>
                                          </a:rPr>
                                          <m:t>𝑠</m:t>
                                        </m:r>
                                      </m:e>
                                      <m:sub>
                                        <m:r>
                                          <a:rPr lang="en-US" sz="3600" b="0" i="1" smtClean="0">
                                            <a:latin typeface="Cambria Math"/>
                                          </a:rPr>
                                          <m:t>2</m:t>
                                        </m:r>
                                      </m:sub>
                                    </m:sSub>
                                  </m:e>
                                  <m:sup>
                                    <m:r>
                                      <a:rPr lang="en-US" sz="3600" b="0" i="1" smtClean="0">
                                        <a:latin typeface="Cambria Math"/>
                                      </a:rPr>
                                      <m:t>2</m:t>
                                    </m:r>
                                  </m:sup>
                                </m:sSup>
                              </m:num>
                              <m:den>
                                <m:sSub>
                                  <m:sSubPr>
                                    <m:ctrlPr>
                                      <a:rPr lang="en-US" sz="3600" b="0" i="1" smtClean="0">
                                        <a:latin typeface="Cambria Math"/>
                                      </a:rPr>
                                    </m:ctrlPr>
                                  </m:sSubPr>
                                  <m:e>
                                    <m:r>
                                      <a:rPr lang="en-US" sz="3600" b="0" i="1" smtClean="0">
                                        <a:latin typeface="Cambria Math"/>
                                      </a:rPr>
                                      <m:t>𝑛</m:t>
                                    </m:r>
                                  </m:e>
                                  <m:sub>
                                    <m:r>
                                      <a:rPr lang="en-US" sz="3600" b="0" i="1" smtClean="0">
                                        <a:latin typeface="Cambria Math"/>
                                      </a:rPr>
                                      <m:t>2</m:t>
                                    </m:r>
                                  </m:sub>
                                </m:sSub>
                              </m:den>
                            </m:f>
                          </m:e>
                        </m:rad>
                      </m:den>
                    </m:f>
                    <m:r>
                      <a:rPr lang="en-US" sz="3600" b="0" i="0" smtClean="0">
                        <a:latin typeface="Cambria Math"/>
                      </a:rPr>
                      <m:t>=</m:t>
                    </m:r>
                    <m:f>
                      <m:fPr>
                        <m:ctrlPr>
                          <a:rPr lang="en-US" sz="3600" i="1">
                            <a:latin typeface="Cambria Math"/>
                          </a:rPr>
                        </m:ctrlPr>
                      </m:fPr>
                      <m:num>
                        <m:r>
                          <a:rPr lang="en-US" sz="3600" b="0" i="1" smtClean="0">
                            <a:latin typeface="Cambria Math"/>
                          </a:rPr>
                          <m:t>5.810−5.588</m:t>
                        </m:r>
                      </m:num>
                      <m:den>
                        <m:rad>
                          <m:radPr>
                            <m:degHide m:val="on"/>
                            <m:ctrlPr>
                              <a:rPr lang="en-US" sz="3600" i="1">
                                <a:latin typeface="Cambria Math"/>
                              </a:rPr>
                            </m:ctrlPr>
                          </m:radPr>
                          <m:deg/>
                          <m:e>
                            <m:f>
                              <m:fPr>
                                <m:ctrlPr>
                                  <a:rPr lang="en-US" sz="3600" i="1">
                                    <a:latin typeface="Cambria Math"/>
                                  </a:rPr>
                                </m:ctrlPr>
                              </m:fPr>
                              <m:num>
                                <m:r>
                                  <a:rPr lang="en-US" sz="3600" b="0" i="1" smtClean="0">
                                    <a:latin typeface="Cambria Math"/>
                                  </a:rPr>
                                  <m:t>1.167</m:t>
                                </m:r>
                              </m:num>
                              <m:den>
                                <m:r>
                                  <a:rPr lang="en-US" sz="3600" b="0" i="1" smtClean="0">
                                    <a:latin typeface="Cambria Math"/>
                                  </a:rPr>
                                  <m:t>21</m:t>
                                </m:r>
                              </m:den>
                            </m:f>
                            <m:r>
                              <a:rPr lang="en-US" sz="3600" i="1">
                                <a:latin typeface="Cambria Math"/>
                              </a:rPr>
                              <m:t>+</m:t>
                            </m:r>
                            <m:f>
                              <m:fPr>
                                <m:ctrlPr>
                                  <a:rPr lang="en-US" sz="3600" i="1">
                                    <a:latin typeface="Cambria Math"/>
                                  </a:rPr>
                                </m:ctrlPr>
                              </m:fPr>
                              <m:num>
                                <m:r>
                                  <a:rPr lang="en-US" sz="3600" b="0" i="1" smtClean="0">
                                    <a:latin typeface="Cambria Math"/>
                                  </a:rPr>
                                  <m:t>1.121</m:t>
                                </m:r>
                              </m:num>
                              <m:den>
                                <m:r>
                                  <a:rPr lang="en-US" sz="3600" b="0" i="1" smtClean="0">
                                    <a:latin typeface="Cambria Math"/>
                                  </a:rPr>
                                  <m:t>17</m:t>
                                </m:r>
                              </m:den>
                            </m:f>
                          </m:e>
                        </m:rad>
                      </m:den>
                    </m:f>
                    <m:r>
                      <a:rPr lang="en-US" sz="3600" b="0" i="0" smtClean="0">
                        <a:latin typeface="Cambria Math"/>
                      </a:rPr>
                      <m:t> =0.596</m:t>
                    </m:r>
                  </m:oMath>
                </a14:m>
                <a:r>
                  <a:rPr lang="en-US" sz="3600" b="0" dirty="0" smtClean="0"/>
                  <a:t> </a:t>
                </a:r>
                <a:endParaRPr lang="en-US" sz="3600" dirty="0"/>
              </a:p>
              <a:p>
                <a:pPr marL="0" indent="0" algn="just">
                  <a:buNone/>
                </a:pPr>
                <a:endParaRPr lang="en-US" sz="1700" b="0" dirty="0" smtClean="0"/>
              </a:p>
              <a:p>
                <a:pPr algn="just"/>
                <a:r>
                  <a:rPr lang="en-US" sz="3600" dirty="0" smtClean="0"/>
                  <a:t>For </a:t>
                </a:r>
                <a14:m>
                  <m:oMath xmlns:m="http://schemas.openxmlformats.org/officeDocument/2006/math">
                    <m:r>
                      <a:rPr lang="en-US" sz="3600" b="0" i="1" smtClean="0">
                        <a:latin typeface="Cambria Math"/>
                      </a:rPr>
                      <m:t>28 </m:t>
                    </m:r>
                  </m:oMath>
                </a14:m>
                <a:r>
                  <a:rPr lang="en-US" sz="3600" dirty="0" err="1" smtClean="0"/>
                  <a:t>d.f.</a:t>
                </a:r>
                <a:r>
                  <a:rPr lang="en-US" sz="3600" dirty="0" smtClean="0"/>
                  <a:t> </a:t>
                </a:r>
                <a:r>
                  <a:rPr lang="en-US" sz="3600" dirty="0" err="1" smtClean="0"/>
                  <a:t>prob</a:t>
                </a:r>
                <a:r>
                  <a:rPr lang="en-US" sz="3600" dirty="0" smtClean="0"/>
                  <a:t>(t &gt; 0.596</a:t>
                </a:r>
                <a:r>
                  <a:rPr lang="en-US" sz="3600" dirty="0"/>
                  <a:t> </a:t>
                </a:r>
                <a:r>
                  <a:rPr lang="en-US" sz="3600" dirty="0" smtClean="0"/>
                  <a:t>and t &lt; -0.596 ) = 0.556</a:t>
                </a:r>
              </a:p>
              <a:p>
                <a:pPr algn="just"/>
                <a:endParaRPr lang="en-US" sz="1700" dirty="0" smtClean="0"/>
              </a:p>
              <a:p>
                <a:pPr algn="just"/>
                <a:r>
                  <a:rPr lang="en-US" sz="3600" dirty="0" smtClean="0"/>
                  <a:t>Since </a:t>
                </a:r>
                <a:r>
                  <a:rPr lang="en-US" sz="3600" dirty="0" err="1"/>
                  <a:t>prob</a:t>
                </a:r>
                <a:r>
                  <a:rPr lang="en-US" sz="3600" dirty="0"/>
                  <a:t>(t &gt; 0.596 and t &lt; </a:t>
                </a:r>
                <a:r>
                  <a:rPr lang="en-US" sz="3600" dirty="0" smtClean="0"/>
                  <a:t>-0.556 </a:t>
                </a:r>
                <a:r>
                  <a:rPr lang="en-US" sz="3600" dirty="0"/>
                  <a:t>) &gt; </a:t>
                </a:r>
                <a:r>
                  <a:rPr lang="en-US" sz="3600" dirty="0" smtClean="0"/>
                  <a:t>0.05 conclude no difference in groups.</a:t>
                </a:r>
              </a:p>
              <a:p>
                <a:pPr marL="0" indent="0" algn="just">
                  <a:buNone/>
                </a:pPr>
                <a:endParaRPr lang="en-US" sz="1700" dirty="0" smtClean="0"/>
              </a:p>
              <a:p>
                <a:pPr algn="just"/>
                <a:r>
                  <a:rPr lang="en-US" sz="3600" dirty="0" err="1" smtClean="0"/>
                  <a:t>T</a:t>
                </a:r>
                <a:r>
                  <a:rPr lang="en-US" sz="3600" baseline="-25000" dirty="0" err="1" smtClean="0"/>
                  <a:t>crit</a:t>
                </a:r>
                <a:r>
                  <a:rPr lang="en-US" sz="3600" dirty="0" smtClean="0"/>
                  <a:t> = 2.042 for 28 </a:t>
                </a:r>
                <a:r>
                  <a:rPr lang="en-US" sz="3600" dirty="0" err="1" smtClean="0"/>
                  <a:t>d.f.</a:t>
                </a:r>
                <a:r>
                  <a:rPr lang="en-US" sz="3600" dirty="0" smtClean="0"/>
                  <a:t>  and since the T statistic based on the data is less conclude </a:t>
                </a:r>
                <a:r>
                  <a:rPr lang="en-US" sz="3600" dirty="0"/>
                  <a:t>no difference in groups.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399" y="1428750"/>
                <a:ext cx="8229600" cy="5429250"/>
              </a:xfrm>
              <a:blipFill rotWithShape="1">
                <a:blip r:embed="rId2"/>
                <a:stretch>
                  <a:fillRect l="-1111" t="-2132" r="-1259"/>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970" y="133350"/>
            <a:ext cx="2063029"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54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For Session 2 Homework</a:t>
            </a:r>
            <a:br>
              <a:rPr lang="en-US" dirty="0" smtClean="0">
                <a:solidFill>
                  <a:srgbClr val="000000"/>
                </a:solidFill>
              </a:rPr>
            </a:br>
            <a:r>
              <a:rPr lang="en-US" dirty="0" smtClean="0">
                <a:solidFill>
                  <a:srgbClr val="000000"/>
                </a:solidFill>
              </a:rPr>
              <a:t>SAS Code: Session </a:t>
            </a:r>
            <a:r>
              <a:rPr lang="en-US" dirty="0">
                <a:solidFill>
                  <a:srgbClr val="000000"/>
                </a:solidFill>
              </a:rPr>
              <a:t>2.sas</a:t>
            </a:r>
          </a:p>
        </p:txBody>
      </p:sp>
      <p:sp>
        <p:nvSpPr>
          <p:cNvPr id="3" name="Content Placeholder 2"/>
          <p:cNvSpPr>
            <a:spLocks noGrp="1"/>
          </p:cNvSpPr>
          <p:nvPr>
            <p:ph idx="1"/>
          </p:nvPr>
        </p:nvSpPr>
        <p:spPr/>
        <p:txBody>
          <a:bodyPr/>
          <a:lstStyle/>
          <a:p>
            <a:r>
              <a:rPr lang="en-US" dirty="0" smtClean="0"/>
              <a:t>proc power with one sample means</a:t>
            </a:r>
          </a:p>
          <a:p>
            <a:r>
              <a:rPr lang="en-US" dirty="0" smtClean="0"/>
              <a:t>proc power with two sample means</a:t>
            </a:r>
            <a:endParaRPr lang="en-US" dirty="0"/>
          </a:p>
        </p:txBody>
      </p:sp>
    </p:spTree>
    <p:extLst>
      <p:ext uri="{BB962C8B-B14F-4D97-AF65-F5344CB8AC3E}">
        <p14:creationId xmlns:p14="http://schemas.microsoft.com/office/powerpoint/2010/main" val="2230692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281C4-2F4F-334B-B566-AF6900128D79}"/>
              </a:ext>
            </a:extLst>
          </p:cNvPr>
          <p:cNvSpPr>
            <a:spLocks noGrp="1"/>
          </p:cNvSpPr>
          <p:nvPr>
            <p:ph type="title"/>
          </p:nvPr>
        </p:nvSpPr>
        <p:spPr/>
        <p:txBody>
          <a:bodyPr/>
          <a:lstStyle/>
          <a:p>
            <a:r>
              <a:rPr lang="en-US" dirty="0">
                <a:solidFill>
                  <a:srgbClr val="C00000"/>
                </a:solidFill>
              </a:rPr>
              <a:t>Quick Quiz Question (QQQ 1)</a:t>
            </a:r>
          </a:p>
        </p:txBody>
      </p:sp>
      <p:sp>
        <p:nvSpPr>
          <p:cNvPr id="4" name="Slide Number Placeholder 3">
            <a:extLst>
              <a:ext uri="{FF2B5EF4-FFF2-40B4-BE49-F238E27FC236}">
                <a16:creationId xmlns:a16="http://schemas.microsoft.com/office/drawing/2014/main" xmlns=""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12</a:t>
            </a:fld>
            <a:endParaRPr lang="en-US" altLang="en-US" dirty="0"/>
          </a:p>
        </p:txBody>
      </p:sp>
      <p:pic>
        <p:nvPicPr>
          <p:cNvPr id="5" name="Picture 4">
            <a:extLst>
              <a:ext uri="{FF2B5EF4-FFF2-40B4-BE49-F238E27FC236}">
                <a16:creationId xmlns:a16="http://schemas.microsoft.com/office/drawing/2014/main" xmlns="" id="{BADABD98-5E5C-C04B-B5BA-8E069ECE85F0}"/>
              </a:ext>
            </a:extLst>
          </p:cNvPr>
          <p:cNvPicPr>
            <a:picLocks noChangeAspect="1"/>
          </p:cNvPicPr>
          <p:nvPr/>
        </p:nvPicPr>
        <p:blipFill>
          <a:blip r:embed="rId2"/>
          <a:stretch>
            <a:fillRect/>
          </a:stretch>
        </p:blipFill>
        <p:spPr>
          <a:xfrm>
            <a:off x="438150" y="1876587"/>
            <a:ext cx="8267700" cy="2222500"/>
          </a:xfrm>
          <a:prstGeom prst="rect">
            <a:avLst/>
          </a:prstGeom>
        </p:spPr>
      </p:pic>
      <p:pic>
        <p:nvPicPr>
          <p:cNvPr id="6" name="Picture 2" descr="http://johannesgijsbers.files.wordpress.com/2013/09/nmeth-2613-f3.jpg">
            <a:extLst>
              <a:ext uri="{FF2B5EF4-FFF2-40B4-BE49-F238E27FC236}">
                <a16:creationId xmlns:a16="http://schemas.microsoft.com/office/drawing/2014/main" xmlns="" id="{A7B27B6C-E6B6-744D-84B6-E48D738AB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441" y="2722692"/>
            <a:ext cx="4764855" cy="345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27E67F80-EC16-FC44-B9E0-97E95CE117E4}"/>
              </a:ext>
            </a:extLst>
          </p:cNvPr>
          <p:cNvSpPr txBox="1"/>
          <p:nvPr/>
        </p:nvSpPr>
        <p:spPr>
          <a:xfrm>
            <a:off x="118340" y="4452325"/>
            <a:ext cx="3174451" cy="1754326"/>
          </a:xfrm>
          <a:prstGeom prst="rect">
            <a:avLst/>
          </a:prstGeom>
          <a:noFill/>
          <a:ln>
            <a:solidFill>
              <a:schemeClr val="accent1">
                <a:shade val="50000"/>
              </a:schemeClr>
            </a:solidFill>
          </a:ln>
        </p:spPr>
        <p:txBody>
          <a:bodyPr wrap="square" rtlCol="0">
            <a:spAutoFit/>
          </a:bodyPr>
          <a:lstStyle/>
          <a:p>
            <a:pPr algn="just"/>
            <a:r>
              <a:rPr lang="en-US" dirty="0" smtClean="0">
                <a:solidFill>
                  <a:srgbClr val="FF0000"/>
                </a:solidFill>
              </a:rPr>
              <a:t>The sample </a:t>
            </a:r>
            <a:r>
              <a:rPr lang="en-US" u="sng" dirty="0" smtClean="0">
                <a:solidFill>
                  <a:srgbClr val="FF0000"/>
                </a:solidFill>
              </a:rPr>
              <a:t>mean</a:t>
            </a:r>
            <a:r>
              <a:rPr lang="en-US" dirty="0" smtClean="0">
                <a:solidFill>
                  <a:srgbClr val="FF0000"/>
                </a:solidFill>
              </a:rPr>
              <a:t> has  a normal distribution for a relatively large sample size.</a:t>
            </a:r>
          </a:p>
          <a:p>
            <a:pPr algn="just"/>
            <a:endParaRPr lang="en-US" dirty="0">
              <a:solidFill>
                <a:srgbClr val="FF0000"/>
              </a:solidFill>
            </a:endParaRPr>
          </a:p>
          <a:p>
            <a:r>
              <a:rPr lang="en-US" dirty="0">
                <a:solidFill>
                  <a:srgbClr val="FF0000"/>
                </a:solidFill>
              </a:rPr>
              <a:t>The CLT is why the T-Test is so effective. </a:t>
            </a:r>
          </a:p>
        </p:txBody>
      </p:sp>
      <p:sp>
        <p:nvSpPr>
          <p:cNvPr id="8" name="Rectangle 7">
            <a:extLst>
              <a:ext uri="{FF2B5EF4-FFF2-40B4-BE49-F238E27FC236}">
                <a16:creationId xmlns:a16="http://schemas.microsoft.com/office/drawing/2014/main" xmlns="" id="{473517D3-F4E2-8147-BFF2-3083F91A6BF9}"/>
              </a:ext>
            </a:extLst>
          </p:cNvPr>
          <p:cNvSpPr/>
          <p:nvPr/>
        </p:nvSpPr>
        <p:spPr>
          <a:xfrm>
            <a:off x="632298" y="3618689"/>
            <a:ext cx="1274323" cy="480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7221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281C4-2F4F-334B-B566-AF6900128D79}"/>
              </a:ext>
            </a:extLst>
          </p:cNvPr>
          <p:cNvSpPr>
            <a:spLocks noGrp="1"/>
          </p:cNvSpPr>
          <p:nvPr>
            <p:ph type="title"/>
          </p:nvPr>
        </p:nvSpPr>
        <p:spPr>
          <a:xfrm>
            <a:off x="584145" y="95250"/>
            <a:ext cx="8229600" cy="1143000"/>
          </a:xfrm>
        </p:spPr>
        <p:txBody>
          <a:bodyPr/>
          <a:lstStyle/>
          <a:p>
            <a:r>
              <a:rPr lang="en-US" dirty="0">
                <a:solidFill>
                  <a:srgbClr val="C00000"/>
                </a:solidFill>
              </a:rPr>
              <a:t>QQQ 2: Solution</a:t>
            </a:r>
          </a:p>
        </p:txBody>
      </p:sp>
      <p:sp>
        <p:nvSpPr>
          <p:cNvPr id="4" name="Slide Number Placeholder 3">
            <a:extLst>
              <a:ext uri="{FF2B5EF4-FFF2-40B4-BE49-F238E27FC236}">
                <a16:creationId xmlns:a16="http://schemas.microsoft.com/office/drawing/2014/main" xmlns=""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dirty="0"/>
          </a:p>
        </p:txBody>
      </p:sp>
      <p:pic>
        <p:nvPicPr>
          <p:cNvPr id="5" name="Picture 4">
            <a:extLst>
              <a:ext uri="{FF2B5EF4-FFF2-40B4-BE49-F238E27FC236}">
                <a16:creationId xmlns:a16="http://schemas.microsoft.com/office/drawing/2014/main" xmlns="" id="{11F55C13-2722-1144-8678-80EB52C4E775}"/>
              </a:ext>
            </a:extLst>
          </p:cNvPr>
          <p:cNvPicPr>
            <a:picLocks noChangeAspect="1"/>
          </p:cNvPicPr>
          <p:nvPr/>
        </p:nvPicPr>
        <p:blipFill>
          <a:blip r:embed="rId2"/>
          <a:stretch>
            <a:fillRect/>
          </a:stretch>
        </p:blipFill>
        <p:spPr>
          <a:xfrm>
            <a:off x="1031131" y="1276350"/>
            <a:ext cx="7335628" cy="4972050"/>
          </a:xfrm>
          <a:prstGeom prst="rect">
            <a:avLst/>
          </a:prstGeom>
        </p:spPr>
      </p:pic>
      <p:sp>
        <p:nvSpPr>
          <p:cNvPr id="6" name="Rectangle 5">
            <a:extLst>
              <a:ext uri="{FF2B5EF4-FFF2-40B4-BE49-F238E27FC236}">
                <a16:creationId xmlns:a16="http://schemas.microsoft.com/office/drawing/2014/main" xmlns="" id="{36110682-F9FB-014D-B4BB-EEC34B563900}"/>
              </a:ext>
            </a:extLst>
          </p:cNvPr>
          <p:cNvSpPr/>
          <p:nvPr/>
        </p:nvSpPr>
        <p:spPr>
          <a:xfrm>
            <a:off x="1191394" y="4732100"/>
            <a:ext cx="6926093" cy="885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5990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281C4-2F4F-334B-B566-AF6900128D79}"/>
              </a:ext>
            </a:extLst>
          </p:cNvPr>
          <p:cNvSpPr>
            <a:spLocks noGrp="1"/>
          </p:cNvSpPr>
          <p:nvPr>
            <p:ph type="title"/>
          </p:nvPr>
        </p:nvSpPr>
        <p:spPr/>
        <p:txBody>
          <a:bodyPr/>
          <a:lstStyle/>
          <a:p>
            <a:r>
              <a:rPr lang="en-US" dirty="0">
                <a:solidFill>
                  <a:srgbClr val="C00000"/>
                </a:solidFill>
              </a:rPr>
              <a:t>QQQ 3</a:t>
            </a:r>
          </a:p>
        </p:txBody>
      </p:sp>
      <p:sp>
        <p:nvSpPr>
          <p:cNvPr id="4" name="Slide Number Placeholder 3">
            <a:extLst>
              <a:ext uri="{FF2B5EF4-FFF2-40B4-BE49-F238E27FC236}">
                <a16:creationId xmlns:a16="http://schemas.microsoft.com/office/drawing/2014/main" xmlns=""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p:pic>
        <p:nvPicPr>
          <p:cNvPr id="5" name="Picture 4">
            <a:extLst>
              <a:ext uri="{FF2B5EF4-FFF2-40B4-BE49-F238E27FC236}">
                <a16:creationId xmlns:a16="http://schemas.microsoft.com/office/drawing/2014/main" xmlns="" id="{D59FA5CE-2A6C-974F-A94D-BA6060F693AC}"/>
              </a:ext>
            </a:extLst>
          </p:cNvPr>
          <p:cNvPicPr>
            <a:picLocks noChangeAspect="1"/>
          </p:cNvPicPr>
          <p:nvPr/>
        </p:nvPicPr>
        <p:blipFill>
          <a:blip r:embed="rId2"/>
          <a:stretch>
            <a:fillRect/>
          </a:stretch>
        </p:blipFill>
        <p:spPr>
          <a:xfrm>
            <a:off x="1071461" y="2061341"/>
            <a:ext cx="7001078" cy="3725536"/>
          </a:xfrm>
          <a:prstGeom prst="rect">
            <a:avLst/>
          </a:prstGeom>
        </p:spPr>
      </p:pic>
      <p:sp>
        <p:nvSpPr>
          <p:cNvPr id="6" name="Rectangle 5">
            <a:extLst>
              <a:ext uri="{FF2B5EF4-FFF2-40B4-BE49-F238E27FC236}">
                <a16:creationId xmlns:a16="http://schemas.microsoft.com/office/drawing/2014/main" xmlns="" id="{CB0FE69B-BA12-3147-85A2-4C7AAF8F0C48}"/>
              </a:ext>
            </a:extLst>
          </p:cNvPr>
          <p:cNvSpPr/>
          <p:nvPr/>
        </p:nvSpPr>
        <p:spPr>
          <a:xfrm>
            <a:off x="1206230" y="4620636"/>
            <a:ext cx="6527259" cy="515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D59FA5CE-2A6C-974F-A94D-BA6060F693AC}"/>
              </a:ext>
            </a:extLst>
          </p:cNvPr>
          <p:cNvPicPr>
            <a:picLocks noChangeAspect="1"/>
          </p:cNvPicPr>
          <p:nvPr/>
        </p:nvPicPr>
        <p:blipFill>
          <a:blip r:embed="rId2"/>
          <a:stretch>
            <a:fillRect/>
          </a:stretch>
        </p:blipFill>
        <p:spPr>
          <a:xfrm>
            <a:off x="1071461" y="1257300"/>
            <a:ext cx="7001078" cy="4529576"/>
          </a:xfrm>
          <a:prstGeom prst="rect">
            <a:avLst/>
          </a:prstGeom>
        </p:spPr>
      </p:pic>
      <p:sp>
        <p:nvSpPr>
          <p:cNvPr id="8" name="Rectangle 7">
            <a:extLst>
              <a:ext uri="{FF2B5EF4-FFF2-40B4-BE49-F238E27FC236}">
                <a16:creationId xmlns:a16="http://schemas.microsoft.com/office/drawing/2014/main" xmlns="" id="{CB0FE69B-BA12-3147-85A2-4C7AAF8F0C48}"/>
              </a:ext>
            </a:extLst>
          </p:cNvPr>
          <p:cNvSpPr/>
          <p:nvPr/>
        </p:nvSpPr>
        <p:spPr>
          <a:xfrm>
            <a:off x="1206229" y="4307218"/>
            <a:ext cx="6527259" cy="626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267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normAutofit fontScale="77500" lnSpcReduction="20000"/>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a:t>
            </a:r>
            <a:r>
              <a:rPr lang="en-US" dirty="0" smtClean="0"/>
              <a:t>evidence.)</a:t>
            </a:r>
            <a:endParaRPr lang="en-US" dirty="0"/>
          </a:p>
          <a:p>
            <a:pPr marL="514350" indent="-514350">
              <a:buAutoNum type="arabicPeriod"/>
            </a:pPr>
            <a:r>
              <a:rPr lang="en-US" dirty="0"/>
              <a:t>Calculate the p-value.</a:t>
            </a:r>
          </a:p>
          <a:p>
            <a:pPr marL="514350" indent="-514350" algn="just">
              <a:buAutoNum type="arabicPeriod"/>
            </a:pPr>
            <a:r>
              <a:rPr lang="en-US" dirty="0"/>
              <a:t>Make a decision… Reject H</a:t>
            </a:r>
            <a:r>
              <a:rPr lang="en-US" baseline="-25000" dirty="0"/>
              <a:t>0</a:t>
            </a:r>
            <a:r>
              <a:rPr lang="en-US" dirty="0"/>
              <a:t> or </a:t>
            </a:r>
            <a:r>
              <a:rPr lang="en-US" dirty="0" smtClean="0"/>
              <a:t>not enough evidence to reject  </a:t>
            </a:r>
            <a:r>
              <a:rPr lang="en-US" dirty="0"/>
              <a:t>H</a:t>
            </a:r>
            <a:r>
              <a:rPr lang="en-US" baseline="-25000" dirty="0"/>
              <a:t>0</a:t>
            </a:r>
            <a:r>
              <a:rPr lang="en-US" dirty="0"/>
              <a:t>.</a:t>
            </a:r>
          </a:p>
          <a:p>
            <a:pPr marL="514350" indent="-514350" algn="just">
              <a:buAutoNum type="arabicPeriod"/>
            </a:pPr>
            <a:r>
              <a:rPr lang="en-US" dirty="0"/>
              <a:t>Write a clear conclusion in the context of the </a:t>
            </a:r>
            <a:r>
              <a:rPr lang="en-US" dirty="0" smtClean="0"/>
              <a:t>problem. </a:t>
            </a:r>
            <a:r>
              <a:rPr lang="en-US" dirty="0"/>
              <a:t>Use mostly non-statistical terms but always report the </a:t>
            </a:r>
            <a:r>
              <a:rPr lang="en-US" dirty="0" smtClean="0"/>
              <a:t>p-value. </a:t>
            </a:r>
            <a:r>
              <a:rPr lang="en-US" dirty="0"/>
              <a:t>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15</a:t>
            </a:fld>
            <a:endParaRPr lang="en-US" altLang="en-US" dirty="0"/>
          </a:p>
        </p:txBody>
      </p:sp>
    </p:spTree>
    <p:extLst>
      <p:ext uri="{BB962C8B-B14F-4D97-AF65-F5344CB8AC3E}">
        <p14:creationId xmlns:p14="http://schemas.microsoft.com/office/powerpoint/2010/main" val="3932553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3600" dirty="0" smtClean="0">
                <a:solidFill>
                  <a:srgbClr val="C00000"/>
                </a:solidFill>
              </a:rPr>
              <a:t>Question 1: One </a:t>
            </a:r>
            <a:r>
              <a:rPr lang="en-US" sz="3600" dirty="0">
                <a:solidFill>
                  <a:srgbClr val="C00000"/>
                </a:solidFill>
              </a:rPr>
              <a:t>Sample Confidence Interval</a:t>
            </a:r>
            <a:endParaRPr lang="en-US" altLang="en-US" sz="3600" dirty="0">
              <a:solidFill>
                <a:srgbClr val="C00000"/>
              </a:solidFill>
            </a:endParaRPr>
          </a:p>
        </p:txBody>
      </p:sp>
      <p:sp>
        <p:nvSpPr>
          <p:cNvPr id="23555" name="Rectangle 3"/>
          <p:cNvSpPr>
            <a:spLocks noGrp="1" noChangeArrowheads="1"/>
          </p:cNvSpPr>
          <p:nvPr>
            <p:ph idx="1"/>
          </p:nvPr>
        </p:nvSpPr>
        <p:spPr bwMode="auto">
          <a:xfrm>
            <a:off x="-95534" y="3746837"/>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0" algn="just">
              <a:buNone/>
            </a:pPr>
            <a:r>
              <a:rPr lang="en-US" altLang="en-US" sz="1950" dirty="0"/>
              <a:t>The following are ages of 7 randomly selected patrons at the Beach Comber in South Mission Beach at </a:t>
            </a:r>
            <a:r>
              <a:rPr lang="en-US" altLang="en-US" sz="1950" dirty="0" smtClean="0"/>
              <a:t>7pm. </a:t>
            </a:r>
            <a:r>
              <a:rPr lang="en-US" altLang="en-US" sz="1950" dirty="0"/>
              <a:t>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a:t>
            </a:r>
            <a:r>
              <a:rPr lang="en-US" altLang="en-US" sz="1950" dirty="0" smtClean="0"/>
              <a:t>Manually construct a CI and explain your work. </a:t>
            </a:r>
            <a:r>
              <a:rPr lang="en-US" altLang="en-US" sz="2400" dirty="0"/>
              <a:t>	</a:t>
            </a:r>
            <a:r>
              <a:rPr lang="en-US" altLang="en-US" sz="2400" dirty="0" smtClean="0"/>
              <a:t>                           </a:t>
            </a:r>
            <a:r>
              <a:rPr lang="en-US" altLang="en-US" sz="3200" dirty="0" smtClean="0"/>
              <a:t>25</a:t>
            </a:r>
            <a:r>
              <a:rPr lang="en-US" altLang="en-US" sz="3200" dirty="0"/>
              <a:t>,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idx="1"/>
              </p:nvPr>
            </p:nvSpPr>
            <p:spPr bwMode="auto">
              <a:xfrm>
                <a:off x="4170363" y="81756"/>
                <a:ext cx="4898469" cy="2325688"/>
              </a:xfrm>
              <a:solidFill>
                <a:schemeClr val="bg1"/>
              </a:solidFill>
            </p:spPr>
            <p:txBody>
              <a:bodyPr vert="horz" wrap="square" lIns="91440" tIns="45720" rIns="91440" bIns="45720" numCol="1" anchor="t" anchorCtr="0" compatLnSpc="1">
                <a:prstTxWarp prst="textNoShape">
                  <a:avLst/>
                </a:prstTxWarp>
                <a:normAutofit fontScale="92500"/>
              </a:bodyPr>
              <a:lstStyle/>
              <a:p>
                <a:pPr marL="0" indent="0">
                  <a:buNone/>
                </a:pPr>
                <a:r>
                  <a:rPr lang="en-US" altLang="en-US" sz="2200" b="1" u="sng" dirty="0" smtClean="0">
                    <a:solidFill>
                      <a:srgbClr val="C00000"/>
                    </a:solidFill>
                  </a:rPr>
                  <a:t>Q1: 95% confidence interval for mean age</a:t>
                </a:r>
              </a:p>
              <a:p>
                <a:pPr marL="0" indent="-548640">
                  <a:buNone/>
                </a:pPr>
                <a:r>
                  <a:rPr lang="en-US" altLang="en-US" sz="2400" b="1" dirty="0" smtClean="0"/>
                  <a:t>Sample Ages: 25, 19, 37, 29, 40, 28, 31</a:t>
                </a:r>
              </a:p>
              <a:p>
                <a:pPr marL="0" indent="0" algn="just">
                  <a:buNone/>
                </a:pPr>
                <a:r>
                  <a:rPr lang="en-US" altLang="en-US" sz="2300" b="1" dirty="0" smtClean="0"/>
                  <a:t>Let’s </a:t>
                </a:r>
                <a:r>
                  <a:rPr lang="en-US" altLang="en-US" sz="2300" b="1" dirty="0"/>
                  <a:t>say we do </a:t>
                </a:r>
                <a:r>
                  <a:rPr lang="en-US" altLang="en-US" sz="2300" b="1" dirty="0">
                    <a:solidFill>
                      <a:srgbClr val="FF0000"/>
                    </a:solidFill>
                  </a:rPr>
                  <a:t>NOT</a:t>
                </a:r>
                <a:r>
                  <a:rPr lang="en-US" altLang="en-US" sz="2300" b="1" dirty="0"/>
                  <a:t> know </a:t>
                </a:r>
                <a14:m>
                  <m:oMath xmlns:m="http://schemas.openxmlformats.org/officeDocument/2006/math">
                    <m:r>
                      <a:rPr lang="en-US" altLang="en-US" sz="2300" b="1" i="1">
                        <a:latin typeface="Cambria Math" panose="02040503050406030204" pitchFamily="18" charset="0"/>
                        <a:ea typeface="Cambria Math" panose="02040503050406030204" pitchFamily="18" charset="0"/>
                      </a:rPr>
                      <m:t>𝝈</m:t>
                    </m:r>
                    <m:r>
                      <a:rPr lang="en-US" altLang="en-US" sz="2300" b="1" i="1" smtClean="0">
                        <a:latin typeface="Cambria Math"/>
                        <a:ea typeface="Cambria Math" panose="02040503050406030204" pitchFamily="18" charset="0"/>
                      </a:rPr>
                      <m:t>,</m:t>
                    </m:r>
                  </m:oMath>
                </a14:m>
                <a:r>
                  <a:rPr lang="en-US" altLang="en-US" sz="2300" b="1" dirty="0" smtClean="0"/>
                  <a:t> the population standard deviation. </a:t>
                </a:r>
                <a:r>
                  <a:rPr lang="en-US" altLang="en-US" sz="2300" b="1" dirty="0"/>
                  <a:t>We must estimate it using </a:t>
                </a:r>
                <a:r>
                  <a:rPr lang="en-US" altLang="en-US" sz="2300" b="1" dirty="0" smtClean="0">
                    <a:solidFill>
                      <a:srgbClr val="FF0000"/>
                    </a:solidFill>
                  </a:rPr>
                  <a:t>s, the </a:t>
                </a:r>
                <a:r>
                  <a:rPr lang="en-US" altLang="en-US" sz="2300" b="1" dirty="0" smtClean="0"/>
                  <a:t> </a:t>
                </a:r>
                <a:r>
                  <a:rPr lang="en-US" altLang="en-US" sz="2300" b="1" u="sng" dirty="0" smtClean="0"/>
                  <a:t>sample</a:t>
                </a:r>
                <a:r>
                  <a:rPr lang="en-US" altLang="en-US" sz="2300" b="1" dirty="0" smtClean="0"/>
                  <a:t> </a:t>
                </a:r>
                <a:r>
                  <a:rPr lang="en-US" altLang="en-US" sz="2300" b="1" dirty="0"/>
                  <a:t>standard </a:t>
                </a:r>
                <a:r>
                  <a:rPr lang="en-US" altLang="en-US" sz="2300" b="1" dirty="0" smtClean="0"/>
                  <a:t>deviation.</a:t>
                </a:r>
                <a:endParaRPr lang="en-US" altLang="en-US" sz="2300" b="1" dirty="0"/>
              </a:p>
            </p:txBody>
          </p:sp>
        </mc:Choice>
        <mc:Fallback xmlns="">
          <p:sp>
            <p:nvSpPr>
              <p:cNvPr id="24579" name="Rectangle 5"/>
              <p:cNvSpPr>
                <a:spLocks noGrp="1" noRot="1" noChangeAspect="1" noMove="1" noResize="1" noEditPoints="1" noAdjustHandles="1" noChangeArrowheads="1" noChangeShapeType="1" noTextEdit="1"/>
              </p:cNvSpPr>
              <p:nvPr>
                <p:ph idx="1"/>
              </p:nvPr>
            </p:nvSpPr>
            <p:spPr bwMode="auto">
              <a:xfrm>
                <a:off x="4170363" y="81756"/>
                <a:ext cx="4898469" cy="2325688"/>
              </a:xfrm>
              <a:blipFill rotWithShape="1">
                <a:blip r:embed="rId3"/>
                <a:stretch>
                  <a:fillRect l="-1493" t="-1309" r="-1493"/>
                </a:stretch>
              </a:blipFill>
            </p:spPr>
            <p:txBody>
              <a:bodyPr/>
              <a:lstStyle/>
              <a:p>
                <a:r>
                  <a:rPr lang="en-US">
                    <a:noFill/>
                  </a:rPr>
                  <a:t> </a:t>
                </a:r>
              </a:p>
            </p:txBody>
          </p:sp>
        </mc:Fallback>
      </mc:AlternateContent>
      <p:sp>
        <p:nvSpPr>
          <p:cNvPr id="550918" name="Rectangle 6"/>
          <p:cNvSpPr>
            <a:spLocks noChangeArrowheads="1"/>
          </p:cNvSpPr>
          <p:nvPr/>
        </p:nvSpPr>
        <p:spPr bwMode="auto">
          <a:xfrm>
            <a:off x="292045" y="2572491"/>
            <a:ext cx="2155085" cy="309811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endParaRPr lang="en-US" altLang="en-US" sz="1000" i="1" dirty="0" smtClean="0">
              <a:solidFill>
                <a:schemeClr val="tx2"/>
              </a:solidFill>
            </a:endParaRPr>
          </a:p>
          <a:p>
            <a:pPr eaLnBrk="1" hangingPunct="1">
              <a:lnSpc>
                <a:spcPct val="90000"/>
              </a:lnSpc>
              <a:spcBef>
                <a:spcPct val="30000"/>
              </a:spcBef>
              <a:buClr>
                <a:schemeClr val="accent2"/>
              </a:buClr>
              <a:buFont typeface="Wingdings" pitchFamily="2" charset="2"/>
              <a:buNone/>
            </a:pPr>
            <a:r>
              <a:rPr lang="en-US" altLang="en-US" sz="2400" i="1" dirty="0" smtClean="0">
                <a:solidFill>
                  <a:schemeClr val="tx2"/>
                </a:solidFill>
              </a:rPr>
              <a:t>n </a:t>
            </a:r>
            <a:r>
              <a:rPr lang="en-US" altLang="en-US" sz="2400" i="1" dirty="0">
                <a:solidFill>
                  <a:schemeClr val="tx2"/>
                </a:solidFill>
              </a:rPr>
              <a:t>=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s</a:t>
            </a:r>
            <a:r>
              <a:rPr lang="en-US" altLang="en-US" sz="2800" dirty="0">
                <a:solidFill>
                  <a:srgbClr val="FF0000"/>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t</a:t>
            </a:r>
            <a:r>
              <a:rPr lang="en-US" altLang="en-US" sz="2800" i="1" baseline="-25000" dirty="0">
                <a:solidFill>
                  <a:srgbClr val="FF0000"/>
                </a:solidFill>
                <a:latin typeface="Symbol" pitchFamily="18" charset="2"/>
              </a:rPr>
              <a:t></a:t>
            </a:r>
            <a:r>
              <a:rPr lang="en-US" altLang="en-US" sz="2800" baseline="-25000" dirty="0">
                <a:solidFill>
                  <a:srgbClr val="FF0000"/>
                </a:solidFill>
              </a:rPr>
              <a:t>/</a:t>
            </a:r>
            <a:r>
              <a:rPr lang="en-US" altLang="en-US" sz="2800" i="1" baseline="-25000" dirty="0">
                <a:solidFill>
                  <a:srgbClr val="FF0000"/>
                </a:solidFill>
              </a:rPr>
              <a:t>2, </a:t>
            </a:r>
            <a:r>
              <a:rPr lang="en-US" altLang="en-US" sz="2800" i="1" baseline="-25000" dirty="0" smtClean="0">
                <a:solidFill>
                  <a:srgbClr val="FF0000"/>
                </a:solidFill>
              </a:rPr>
              <a:t>n-1</a:t>
            </a:r>
            <a:r>
              <a:rPr lang="en-US" altLang="en-US" sz="2800" dirty="0" smtClean="0">
                <a:solidFill>
                  <a:srgbClr val="FF0000"/>
                </a:solidFill>
              </a:rPr>
              <a:t>=</a:t>
            </a:r>
            <a:r>
              <a:rPr lang="en-US" altLang="en-US" sz="2000" dirty="0" smtClean="0">
                <a:solidFill>
                  <a:srgbClr val="FF0000"/>
                </a:solidFill>
              </a:rPr>
              <a:t>2.447</a:t>
            </a:r>
            <a:endParaRPr lang="en-US" altLang="en-US" sz="2400" dirty="0">
              <a:solidFill>
                <a:schemeClr val="tx2"/>
              </a:solidFill>
            </a:endParaRPr>
          </a:p>
        </p:txBody>
      </p:sp>
      <p:grpSp>
        <p:nvGrpSpPr>
          <p:cNvPr id="2" name="Group 7"/>
          <p:cNvGrpSpPr>
            <a:grpSpLocks/>
          </p:cNvGrpSpPr>
          <p:nvPr/>
        </p:nvGrpSpPr>
        <p:grpSpPr bwMode="auto">
          <a:xfrm>
            <a:off x="2447130" y="3378357"/>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t</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n-1  </a:t>
              </a:r>
              <a:r>
                <a:rPr lang="en-US" altLang="en-US" sz="3600" i="1" dirty="0">
                  <a:solidFill>
                    <a:schemeClr val="hlink"/>
                  </a:solidFill>
                </a:rPr>
                <a:t>s</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2565864" y="4583637"/>
            <a:ext cx="4007508" cy="108696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6.55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+ 6.55 </a:t>
            </a:r>
          </a:p>
          <a:p>
            <a:pPr algn="ctr">
              <a:lnSpc>
                <a:spcPct val="90000"/>
              </a:lnSpc>
            </a:pPr>
            <a:r>
              <a:rPr lang="en-US" altLang="en-US" sz="3200" dirty="0"/>
              <a:t>23.31 &lt; </a:t>
            </a:r>
            <a:r>
              <a:rPr lang="en-US" altLang="en-US" sz="3200" i="1" dirty="0">
                <a:sym typeface="Symbol" pitchFamily="18" charset="2"/>
              </a:rPr>
              <a:t></a:t>
            </a:r>
            <a:r>
              <a:rPr lang="en-US" altLang="en-US" sz="3200" dirty="0">
                <a:sym typeface="Symbol" pitchFamily="18" charset="2"/>
              </a:rPr>
              <a:t> &lt; </a:t>
            </a:r>
            <a:r>
              <a:rPr lang="en-US" altLang="en-US" sz="3200" dirty="0" smtClean="0">
                <a:sym typeface="Symbol" pitchFamily="18" charset="2"/>
              </a:rPr>
              <a:t>36.41</a:t>
            </a:r>
            <a:endParaRPr lang="en-US" altLang="en-US" sz="3200" dirty="0">
              <a:sym typeface="Symbol" pitchFamily="18" charset="2"/>
            </a:endParaRPr>
          </a:p>
        </p:txBody>
      </p:sp>
      <p:sp>
        <p:nvSpPr>
          <p:cNvPr id="550938" name="Rectangle 26"/>
          <p:cNvSpPr>
            <a:spLocks noChangeArrowheads="1"/>
          </p:cNvSpPr>
          <p:nvPr/>
        </p:nvSpPr>
        <p:spPr bwMode="auto">
          <a:xfrm>
            <a:off x="86675" y="5850868"/>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yrs., 36.41 yrs.).</a:t>
            </a:r>
          </a:p>
        </p:txBody>
      </p:sp>
      <p:sp>
        <p:nvSpPr>
          <p:cNvPr id="24587" name="Text Box 28"/>
          <p:cNvSpPr txBox="1">
            <a:spLocks noChangeArrowheads="1"/>
          </p:cNvSpPr>
          <p:nvPr/>
        </p:nvSpPr>
        <p:spPr bwMode="auto">
          <a:xfrm>
            <a:off x="2716159" y="2683036"/>
            <a:ext cx="4697120" cy="5847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smtClean="0">
                <a:solidFill>
                  <a:schemeClr val="hlink"/>
                </a:solidFill>
              </a:rPr>
              <a:t>x̄</a:t>
            </a:r>
            <a:r>
              <a:rPr lang="en-US" altLang="en-US" sz="3200" dirty="0" smtClean="0">
                <a:solidFill>
                  <a:schemeClr val="hlink"/>
                </a:solidFill>
              </a:rPr>
              <a:t> </a:t>
            </a:r>
            <a:r>
              <a:rPr lang="en-US" altLang="en-US" sz="3200" dirty="0">
                <a:solidFill>
                  <a:schemeClr val="hlink"/>
                </a:solidFill>
              </a:rPr>
              <a:t>–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smtClean="0">
                <a:solidFill>
                  <a:schemeClr val="hlink"/>
                </a:solidFill>
              </a:rPr>
              <a:t>x̄</a:t>
            </a:r>
            <a:r>
              <a:rPr lang="en-US" altLang="en-US" sz="3200" dirty="0" smtClean="0">
                <a:solidFill>
                  <a:schemeClr val="hlink"/>
                </a:solidFill>
              </a:rPr>
              <a:t> </a:t>
            </a:r>
            <a:r>
              <a:rPr lang="en-US" altLang="en-US" sz="3200" dirty="0">
                <a:solidFill>
                  <a:schemeClr val="hlink"/>
                </a:solidFill>
              </a:rPr>
              <a:t>+ </a:t>
            </a:r>
            <a:r>
              <a:rPr lang="en-US" altLang="en-US" sz="3200" i="1" dirty="0">
                <a:solidFill>
                  <a:schemeClr val="hlink"/>
                </a:solidFill>
              </a:rPr>
              <a:t>E, where</a:t>
            </a:r>
            <a:endParaRPr lang="en-US" altLang="en-US" sz="3200" dirty="0"/>
          </a:p>
        </p:txBody>
      </p:sp>
      <p:sp>
        <p:nvSpPr>
          <p:cNvPr id="30" name="TextBox 29"/>
          <p:cNvSpPr txBox="1"/>
          <p:nvPr/>
        </p:nvSpPr>
        <p:spPr>
          <a:xfrm>
            <a:off x="6754019" y="4711620"/>
            <a:ext cx="2180431" cy="830997"/>
          </a:xfrm>
          <a:prstGeom prst="rect">
            <a:avLst/>
          </a:prstGeom>
          <a:noFill/>
          <a:ln>
            <a:solidFill>
              <a:srgbClr val="000000"/>
            </a:solidFill>
          </a:ln>
        </p:spPr>
        <p:txBody>
          <a:bodyPr wrap="square" rtlCol="0">
            <a:spAutoFit/>
          </a:bodyPr>
          <a:lstStyle/>
          <a:p>
            <a:r>
              <a:rPr lang="en-US" sz="1600" dirty="0">
                <a:solidFill>
                  <a:srgbClr val="FF0000"/>
                </a:solidFill>
              </a:rPr>
              <a:t>IMPORTANT:  These are </a:t>
            </a:r>
            <a:r>
              <a:rPr lang="en-US" sz="1600" b="1" i="1" dirty="0" smtClean="0">
                <a:solidFill>
                  <a:srgbClr val="FF0000"/>
                </a:solidFill>
              </a:rPr>
              <a:t>plausible </a:t>
            </a:r>
            <a:r>
              <a:rPr lang="en-US" sz="1600"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374047" y="3300638"/>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4047" y="3300638"/>
                <a:ext cx="246862" cy="369332"/>
              </a:xfrm>
              <a:prstGeom prst="rect">
                <a:avLst/>
              </a:prstGeom>
              <a:blipFill rotWithShape="1">
                <a:blip r:embed="rId4"/>
                <a:stretch>
                  <a:fillRect l="-14634" r="-29268"/>
                </a:stretch>
              </a:blipFill>
            </p:spPr>
            <p:txBody>
              <a:bodyPr/>
              <a:lstStyle/>
              <a:p>
                <a:r>
                  <a:rPr lang="en-US">
                    <a:noFill/>
                  </a:rPr>
                  <a:t> </a:t>
                </a:r>
              </a:p>
            </p:txBody>
          </p:sp>
        </mc:Fallback>
      </mc:AlternateContent>
    </p:spTree>
    <p:extLst>
      <p:ext uri="{BB962C8B-B14F-4D97-AF65-F5344CB8AC3E}">
        <p14:creationId xmlns:p14="http://schemas.microsoft.com/office/powerpoint/2010/main" val="895531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idx="1"/>
              </p:nvPr>
            </p:nvSpPr>
            <p:spPr bwMode="auto">
              <a:xfrm>
                <a:off x="4057457" y="303213"/>
                <a:ext cx="4973636" cy="2255358"/>
              </a:xfrm>
              <a:solidFill>
                <a:schemeClr val="bg1"/>
              </a:solidFill>
            </p:spPr>
            <p:txBody>
              <a:bodyPr vert="horz" wrap="square" lIns="91440" tIns="45720" rIns="91440" bIns="45720" numCol="1" anchor="t" anchorCtr="0" compatLnSpc="1">
                <a:prstTxWarp prst="textNoShape">
                  <a:avLst/>
                </a:prstTxWarp>
              </a:bodyPr>
              <a:lstStyle/>
              <a:p>
                <a:pPr indent="0">
                  <a:buNone/>
                </a:pPr>
                <a:r>
                  <a:rPr lang="en-US" altLang="en-US" sz="2000" b="1" u="sng" dirty="0" smtClean="0">
                    <a:solidFill>
                      <a:srgbClr val="C00000"/>
                    </a:solidFill>
                  </a:rPr>
                  <a:t>Q1: 95</a:t>
                </a:r>
                <a:r>
                  <a:rPr lang="en-US" altLang="en-US" sz="2000" b="1" u="sng" dirty="0">
                    <a:solidFill>
                      <a:srgbClr val="C00000"/>
                    </a:solidFill>
                  </a:rPr>
                  <a:t>% confidence interval for mean age</a:t>
                </a:r>
              </a:p>
              <a:p>
                <a:pPr algn="ctr" eaLnBrk="1" hangingPunct="1">
                  <a:lnSpc>
                    <a:spcPct val="90000"/>
                  </a:lnSpc>
                  <a:buFont typeface="Wingdings" pitchFamily="2" charset="2"/>
                  <a:buNone/>
                </a:pPr>
                <a:r>
                  <a:rPr lang="en-US" altLang="en-US" sz="2000" b="1" dirty="0"/>
                  <a:t>Sample </a:t>
                </a:r>
                <a:r>
                  <a:rPr lang="en-US" altLang="en-US" sz="2000" b="1" dirty="0" smtClean="0"/>
                  <a:t>Ages: 25</a:t>
                </a:r>
                <a:r>
                  <a:rPr lang="en-US" altLang="en-US" sz="2000" b="1" dirty="0"/>
                  <a:t>, 19, 37, 29, 40, 28, 31</a:t>
                </a:r>
              </a:p>
              <a:p>
                <a:pPr indent="0" eaLnBrk="1" hangingPunct="1">
                  <a:lnSpc>
                    <a:spcPct val="90000"/>
                  </a:lnSpc>
                  <a:buFont typeface="Wingdings" pitchFamily="2" charset="2"/>
                  <a:buNone/>
                </a:pPr>
                <a:r>
                  <a:rPr lang="en-US" altLang="en-US" sz="2000" b="1" dirty="0"/>
                  <a:t>Let’s say </a:t>
                </a:r>
                <a:r>
                  <a:rPr lang="en-US" altLang="en-US" b="1" dirty="0" smtClean="0">
                    <a:solidFill>
                      <a:srgbClr val="FF0000"/>
                    </a:solidFill>
                  </a:rPr>
                  <a:t>we know </a:t>
                </a:r>
                <a14:m>
                  <m:oMath xmlns:m="http://schemas.openxmlformats.org/officeDocument/2006/math">
                    <m:r>
                      <a:rPr lang="en-US" altLang="en-US" b="1" i="1" smtClean="0">
                        <a:solidFill>
                          <a:srgbClr val="FF0000"/>
                        </a:solidFill>
                        <a:latin typeface="Cambria Math" panose="02040503050406030204" pitchFamily="18" charset="0"/>
                        <a:ea typeface="Cambria Math" panose="02040503050406030204" pitchFamily="18" charset="0"/>
                      </a:rPr>
                      <m:t>𝝈</m:t>
                    </m:r>
                  </m:oMath>
                </a14:m>
                <a:r>
                  <a:rPr lang="en-US" altLang="en-US" sz="2000" b="1" dirty="0" smtClean="0"/>
                  <a:t>,</a:t>
                </a:r>
                <a:r>
                  <a:rPr lang="en-US" altLang="en-US" sz="2000" b="1" dirty="0"/>
                  <a:t> </a:t>
                </a:r>
                <a:r>
                  <a:rPr lang="en-US" altLang="en-US" sz="2000" b="1" dirty="0" smtClean="0"/>
                  <a:t>the population </a:t>
                </a:r>
                <a:r>
                  <a:rPr lang="en-US" altLang="en-US" sz="2000" b="1" dirty="0"/>
                  <a:t>standard </a:t>
                </a:r>
                <a:r>
                  <a:rPr lang="en-US" altLang="en-US" sz="2000" b="1" dirty="0" smtClean="0"/>
                  <a:t>deviation.</a:t>
                </a:r>
                <a:endParaRPr lang="en-US" altLang="en-US" sz="2000" b="1" dirty="0"/>
              </a:p>
            </p:txBody>
          </p:sp>
        </mc:Choice>
        <mc:Fallback xmlns="">
          <p:sp>
            <p:nvSpPr>
              <p:cNvPr id="24579" name="Rectangle 5"/>
              <p:cNvSpPr>
                <a:spLocks noGrp="1" noRot="1" noChangeAspect="1" noMove="1" noResize="1" noEditPoints="1" noAdjustHandles="1" noChangeArrowheads="1" noChangeShapeType="1" noTextEdit="1"/>
              </p:cNvSpPr>
              <p:nvPr>
                <p:ph idx="1"/>
              </p:nvPr>
            </p:nvSpPr>
            <p:spPr bwMode="auto">
              <a:xfrm>
                <a:off x="4057457" y="303213"/>
                <a:ext cx="4973636" cy="2255358"/>
              </a:xfrm>
              <a:blipFill rotWithShape="1">
                <a:blip r:embed="rId3"/>
                <a:stretch>
                  <a:fillRect t="-1351" r="-368"/>
                </a:stretch>
              </a:blipFill>
            </p:spPr>
            <p:txBody>
              <a:bodyPr/>
              <a:lstStyle/>
              <a:p>
                <a:r>
                  <a:rPr lang="en-US">
                    <a:noFill/>
                  </a:rPr>
                  <a:t> </a:t>
                </a:r>
              </a:p>
            </p:txBody>
          </p:sp>
        </mc:Fallback>
      </mc:AlternateContent>
      <p:sp>
        <p:nvSpPr>
          <p:cNvPr id="550918" name="Rectangle 6"/>
          <p:cNvSpPr>
            <a:spLocks noChangeArrowheads="1"/>
          </p:cNvSpPr>
          <p:nvPr/>
        </p:nvSpPr>
        <p:spPr bwMode="auto">
          <a:xfrm>
            <a:off x="292046" y="3125644"/>
            <a:ext cx="2002685" cy="258882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a:lnSpc>
                <a:spcPct val="90000"/>
              </a:lnSpc>
              <a:spcBef>
                <a:spcPct val="30000"/>
              </a:spcBef>
              <a:buClr>
                <a:schemeClr val="accent2"/>
              </a:buClr>
            </a:pPr>
            <a:r>
              <a:rPr lang="en-US" altLang="en-US" sz="2400" i="1" dirty="0">
                <a:solidFill>
                  <a:schemeClr val="tx2"/>
                </a:solidFill>
              </a:rPr>
              <a:t>σ</a:t>
            </a:r>
            <a:r>
              <a:rPr lang="en-US" altLang="en-US" sz="24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z</a:t>
            </a:r>
            <a:r>
              <a:rPr lang="en-US" altLang="en-US" sz="2400" i="1" baseline="-25000" dirty="0">
                <a:solidFill>
                  <a:schemeClr val="tx2"/>
                </a:solidFill>
                <a:latin typeface="Symbol" pitchFamily="18" charset="2"/>
              </a:rPr>
              <a:t></a:t>
            </a:r>
            <a:r>
              <a:rPr lang="en-US" altLang="en-US" sz="2400" baseline="-25000" dirty="0">
                <a:solidFill>
                  <a:schemeClr val="tx2"/>
                </a:solidFill>
              </a:rPr>
              <a:t>/</a:t>
            </a:r>
            <a:r>
              <a:rPr lang="en-US" altLang="en-US" sz="2400" i="1" baseline="-25000" dirty="0">
                <a:solidFill>
                  <a:schemeClr val="tx2"/>
                </a:solidFill>
              </a:rPr>
              <a:t>2</a:t>
            </a:r>
            <a:r>
              <a:rPr lang="en-US" altLang="en-US" sz="24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281836" y="3450786"/>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z</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a:t>
              </a:r>
              <a:r>
                <a:rPr lang="en-US" altLang="en-US" sz="3600" i="1" dirty="0">
                  <a:solidFill>
                    <a:schemeClr val="hlink"/>
                  </a:solidFill>
                </a:rPr>
                <a:t>σ</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2815955" y="4638237"/>
            <a:ext cx="4007508" cy="108696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5.24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+ 5.24 </a:t>
            </a:r>
          </a:p>
          <a:p>
            <a:pPr algn="ctr">
              <a:lnSpc>
                <a:spcPct val="90000"/>
              </a:lnSpc>
            </a:pPr>
            <a:r>
              <a:rPr lang="en-US" altLang="en-US" sz="3200" dirty="0"/>
              <a:t>24.62 &lt; </a:t>
            </a:r>
            <a:r>
              <a:rPr lang="en-US" altLang="en-US" sz="3200" i="1" dirty="0">
                <a:sym typeface="Symbol" pitchFamily="18" charset="2"/>
              </a:rPr>
              <a:t></a:t>
            </a:r>
            <a:r>
              <a:rPr lang="en-US" altLang="en-US" sz="3200" dirty="0">
                <a:sym typeface="Symbol" pitchFamily="18" charset="2"/>
              </a:rPr>
              <a:t> &lt; </a:t>
            </a:r>
            <a:r>
              <a:rPr lang="en-US" altLang="en-US" sz="3200" dirty="0" smtClean="0">
                <a:sym typeface="Symbol" pitchFamily="18" charset="2"/>
              </a:rPr>
              <a:t>35.10</a:t>
            </a:r>
            <a:endParaRPr lang="en-US" altLang="en-US" sz="3200" dirty="0">
              <a:sym typeface="Symbol" pitchFamily="18" charset="2"/>
            </a:endParaRPr>
          </a:p>
        </p:txBody>
      </p:sp>
      <p:sp>
        <p:nvSpPr>
          <p:cNvPr id="550938" name="Rectangle 26"/>
          <p:cNvSpPr>
            <a:spLocks noChangeArrowheads="1"/>
          </p:cNvSpPr>
          <p:nvPr/>
        </p:nvSpPr>
        <p:spPr bwMode="auto">
          <a:xfrm>
            <a:off x="283653" y="5799752"/>
            <a:ext cx="875743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7" name="Group 27"/>
          <p:cNvGrpSpPr>
            <a:grpSpLocks/>
          </p:cNvGrpSpPr>
          <p:nvPr/>
        </p:nvGrpSpPr>
        <p:grpSpPr bwMode="auto">
          <a:xfrm>
            <a:off x="2801067" y="2919492"/>
            <a:ext cx="4811715" cy="531294"/>
            <a:chOff x="1802" y="2523"/>
            <a:chExt cx="3031" cy="368"/>
          </a:xfrm>
        </p:grpSpPr>
        <p:sp>
          <p:nvSpPr>
            <p:cNvPr id="24587" name="Text Box 28"/>
            <p:cNvSpPr txBox="1">
              <a:spLocks noChangeArrowheads="1"/>
            </p:cNvSpPr>
            <p:nvPr/>
          </p:nvSpPr>
          <p:spPr bwMode="auto">
            <a:xfrm>
              <a:off x="1802" y="2523"/>
              <a:ext cx="3031" cy="36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 </a:t>
              </a:r>
              <a:endParaRPr lang="en-US" altLang="en-US" sz="3200" dirty="0"/>
            </a:p>
          </p:txBody>
        </p:sp>
        <p:sp>
          <p:nvSpPr>
            <p:cNvPr id="24588" name="Line 29"/>
            <p:cNvSpPr>
              <a:spLocks noChangeShapeType="1"/>
            </p:cNvSpPr>
            <p:nvPr/>
          </p:nvSpPr>
          <p:spPr bwMode="auto">
            <a:xfrm flipH="1">
              <a:off x="1876" y="2603"/>
              <a:ext cx="14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183" y="2588"/>
              <a:ext cx="14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57175" y="3588382"/>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57175" y="3588382"/>
                <a:ext cx="246862" cy="369332"/>
              </a:xfrm>
              <a:prstGeom prst="rect">
                <a:avLst/>
              </a:prstGeom>
              <a:blipFill rotWithShape="1">
                <a:blip r:embed="rId4"/>
                <a:stretch>
                  <a:fillRect l="-17500" r="-30000"/>
                </a:stretch>
              </a:blipFill>
            </p:spPr>
            <p:txBody>
              <a:bodyPr/>
              <a:lstStyle/>
              <a:p>
                <a:r>
                  <a:rPr lang="en-US">
                    <a:noFill/>
                  </a:rPr>
                  <a:t> </a:t>
                </a:r>
              </a:p>
            </p:txBody>
          </p:sp>
        </mc:Fallback>
      </mc:AlternateContent>
      <p:sp>
        <p:nvSpPr>
          <p:cNvPr id="32" name="TextBox 31"/>
          <p:cNvSpPr txBox="1"/>
          <p:nvPr/>
        </p:nvSpPr>
        <p:spPr>
          <a:xfrm>
            <a:off x="6898676" y="4703325"/>
            <a:ext cx="2180431" cy="830997"/>
          </a:xfrm>
          <a:prstGeom prst="rect">
            <a:avLst/>
          </a:prstGeom>
          <a:noFill/>
          <a:ln>
            <a:solidFill>
              <a:srgbClr val="000000"/>
            </a:solidFill>
          </a:ln>
        </p:spPr>
        <p:txBody>
          <a:bodyPr wrap="square" rtlCol="0">
            <a:spAutoFit/>
          </a:bodyPr>
          <a:lstStyle/>
          <a:p>
            <a:r>
              <a:rPr lang="en-US" sz="1600" dirty="0">
                <a:solidFill>
                  <a:srgbClr val="FF0000"/>
                </a:solidFill>
              </a:rPr>
              <a:t>IMPORTANT:  These are </a:t>
            </a:r>
            <a:r>
              <a:rPr lang="en-US" sz="1600" b="1" i="1" dirty="0" smtClean="0">
                <a:solidFill>
                  <a:srgbClr val="FF0000"/>
                </a:solidFill>
              </a:rPr>
              <a:t>plausible </a:t>
            </a:r>
            <a:r>
              <a:rPr lang="en-US" sz="1600" dirty="0">
                <a:solidFill>
                  <a:srgbClr val="FF0000"/>
                </a:solidFill>
              </a:rPr>
              <a:t>values of the mean given the data!</a:t>
            </a:r>
          </a:p>
        </p:txBody>
      </p:sp>
    </p:spTree>
    <p:extLst>
      <p:ext uri="{BB962C8B-B14F-4D97-AF65-F5344CB8AC3E}">
        <p14:creationId xmlns:p14="http://schemas.microsoft.com/office/powerpoint/2010/main" val="15041660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29" y="-105275"/>
            <a:ext cx="7543800" cy="707488"/>
          </a:xfrm>
        </p:spPr>
        <p:txBody>
          <a:bodyPr>
            <a:normAutofit fontScale="90000"/>
          </a:bodyPr>
          <a:lstStyle/>
          <a:p>
            <a:r>
              <a:rPr lang="en-US" dirty="0" smtClean="0">
                <a:solidFill>
                  <a:srgbClr val="C00000"/>
                </a:solidFill>
              </a:rPr>
              <a:t>Q1: Comparison </a:t>
            </a:r>
            <a:r>
              <a:rPr lang="en-US" dirty="0">
                <a:solidFill>
                  <a:srgbClr val="C00000"/>
                </a:solidFill>
              </a:rPr>
              <a:t>of</a:t>
            </a:r>
            <a:r>
              <a:rPr lang="en-US" dirty="0"/>
              <a:t> </a:t>
            </a:r>
            <a:r>
              <a:rPr lang="en-US" b="1" dirty="0">
                <a:solidFill>
                  <a:srgbClr val="FF0000"/>
                </a:solidFill>
              </a:rPr>
              <a:t>z</a:t>
            </a:r>
            <a:r>
              <a:rPr lang="en-US" dirty="0"/>
              <a:t> </a:t>
            </a:r>
            <a:r>
              <a:rPr lang="en-US" dirty="0">
                <a:solidFill>
                  <a:srgbClr val="C00000"/>
                </a:solidFill>
              </a:rPr>
              <a:t>to</a:t>
            </a:r>
            <a:r>
              <a:rPr lang="en-US" dirty="0"/>
              <a:t> </a:t>
            </a:r>
            <a:r>
              <a:rPr lang="en-US" b="1" dirty="0">
                <a:solidFill>
                  <a:srgbClr val="00B0F0"/>
                </a:solidFill>
              </a:rPr>
              <a:t>t</a:t>
            </a:r>
          </a:p>
        </p:txBody>
      </p:sp>
      <p:sp>
        <p:nvSpPr>
          <p:cNvPr id="4" name="Rectangle 6"/>
          <p:cNvSpPr>
            <a:spLocks noChangeArrowheads="1"/>
          </p:cNvSpPr>
          <p:nvPr/>
        </p:nvSpPr>
        <p:spPr bwMode="auto">
          <a:xfrm>
            <a:off x="188662" y="869854"/>
            <a:ext cx="1676696" cy="2438400"/>
          </a:xfrm>
          <a:prstGeom prst="rect">
            <a:avLst/>
          </a:prstGeom>
          <a:solidFill>
            <a:schemeClr val="bg1"/>
          </a:solidFill>
          <a:ln>
            <a:solidFill>
              <a:srgbClr val="000000"/>
            </a:solidFill>
          </a:ln>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 </a:t>
            </a:r>
            <a:r>
              <a:rPr lang="en-US" altLang="en-US" sz="20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σ</a:t>
            </a:r>
            <a:r>
              <a:rPr lang="en-US" altLang="en-US" sz="20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z</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a:t>
            </a:r>
            <a:r>
              <a:rPr lang="en-US" altLang="en-US" sz="20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000" dirty="0">
              <a:solidFill>
                <a:schemeClr val="tx2"/>
              </a:solidFill>
            </a:endParaRPr>
          </a:p>
        </p:txBody>
      </p:sp>
      <p:grpSp>
        <p:nvGrpSpPr>
          <p:cNvPr id="5" name="Group 7"/>
          <p:cNvGrpSpPr>
            <a:grpSpLocks/>
          </p:cNvGrpSpPr>
          <p:nvPr/>
        </p:nvGrpSpPr>
        <p:grpSpPr bwMode="auto">
          <a:xfrm>
            <a:off x="1917813" y="515908"/>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200" i="1" dirty="0">
                  <a:solidFill>
                    <a:schemeClr val="hlink"/>
                  </a:solidFill>
                </a:rPr>
                <a:t>E</a:t>
              </a:r>
              <a:r>
                <a:rPr lang="en-US" altLang="en-US" sz="3600" i="1"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3200" i="1" dirty="0">
                  <a:solidFill>
                    <a:srgbClr val="FF0000"/>
                  </a:solidFill>
                </a:rPr>
                <a:t>z</a:t>
              </a:r>
              <a:r>
                <a:rPr lang="en-US" altLang="en-US" sz="2800" i="1" baseline="-25000" dirty="0">
                  <a:solidFill>
                    <a:srgbClr val="FF0000"/>
                  </a:solidFill>
                  <a:latin typeface="Symbol" pitchFamily="18" charset="2"/>
                </a:rPr>
                <a:t></a:t>
              </a:r>
              <a:r>
                <a:rPr lang="en-US" altLang="en-US" sz="2800" baseline="-25000" dirty="0">
                  <a:solidFill>
                    <a:srgbClr val="FF0000"/>
                  </a:solidFill>
                  <a:latin typeface="Symbol" pitchFamily="18" charset="2"/>
                </a:rPr>
                <a:t></a:t>
              </a:r>
              <a:r>
                <a:rPr lang="en-US" altLang="en-US" sz="2400" baseline="-25000" dirty="0">
                  <a:solidFill>
                    <a:srgbClr val="FF0000"/>
                  </a:solidFill>
                </a:rPr>
                <a:t>2  </a:t>
              </a:r>
              <a:r>
                <a:rPr lang="en-US" altLang="en-US" sz="3200" i="1" dirty="0">
                  <a:solidFill>
                    <a:schemeClr val="hlink"/>
                  </a:solidFill>
                </a:rPr>
                <a:t>σ</a:t>
              </a:r>
              <a:r>
                <a:rPr lang="en-US" altLang="en-US" sz="3600"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2000" dirty="0"/>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i="1" dirty="0">
                    <a:solidFill>
                      <a:schemeClr val="hlink"/>
                    </a:solidFill>
                  </a:rPr>
                  <a:t>n</a:t>
                </a:r>
                <a:endParaRPr lang="en-US" altLang="en-US" sz="2000" dirty="0"/>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dirty="0"/>
                  <a:t>7</a:t>
                </a:r>
              </a:p>
            </p:txBody>
          </p:sp>
        </p:grpSp>
      </p:grpSp>
      <p:sp>
        <p:nvSpPr>
          <p:cNvPr id="23" name="Rectangle 25"/>
          <p:cNvSpPr>
            <a:spLocks noChangeArrowheads="1"/>
          </p:cNvSpPr>
          <p:nvPr/>
        </p:nvSpPr>
        <p:spPr bwMode="auto">
          <a:xfrm>
            <a:off x="2049116" y="2416419"/>
            <a:ext cx="3177153" cy="53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5.24  &lt; </a:t>
            </a:r>
            <a:r>
              <a:rPr lang="en-US" altLang="en-US" sz="1600" i="1" dirty="0">
                <a:latin typeface="Times New Roman" pitchFamily="18" charset="0"/>
              </a:rPr>
              <a:t>µ</a:t>
            </a:r>
            <a:r>
              <a:rPr lang="en-US" altLang="en-US" sz="1600" dirty="0"/>
              <a:t> &lt;</a:t>
            </a:r>
            <a:r>
              <a:rPr lang="en-US" altLang="en-US" sz="1600" dirty="0">
                <a:solidFill>
                  <a:schemeClr val="tx2"/>
                </a:solidFill>
              </a:rPr>
              <a:t> </a:t>
            </a:r>
            <a:r>
              <a:rPr lang="en-US" altLang="en-US" sz="1600" dirty="0"/>
              <a:t>29.86</a:t>
            </a:r>
            <a:r>
              <a:rPr lang="en-US" altLang="en-US" sz="1600" dirty="0">
                <a:solidFill>
                  <a:schemeClr val="tx2"/>
                </a:solidFill>
              </a:rPr>
              <a:t> </a:t>
            </a:r>
            <a:r>
              <a:rPr lang="en-US" altLang="en-US" sz="1600" dirty="0"/>
              <a:t>+ 5.24 </a:t>
            </a:r>
          </a:p>
          <a:p>
            <a:pPr algn="ctr">
              <a:lnSpc>
                <a:spcPct val="90000"/>
              </a:lnSpc>
            </a:pPr>
            <a:r>
              <a:rPr lang="en-US" altLang="en-US" sz="1600" dirty="0">
                <a:solidFill>
                  <a:srgbClr val="FF0000"/>
                </a:solidFill>
              </a:rPr>
              <a:t>24.62</a:t>
            </a:r>
            <a:r>
              <a:rPr lang="en-US" altLang="en-US" sz="1600" dirty="0"/>
              <a:t> &lt; </a:t>
            </a:r>
            <a:r>
              <a:rPr lang="en-US" altLang="en-US" sz="1600" i="1" dirty="0">
                <a:sym typeface="Symbol" pitchFamily="18" charset="2"/>
              </a:rPr>
              <a:t></a:t>
            </a:r>
            <a:r>
              <a:rPr lang="en-US" altLang="en-US" sz="1600" dirty="0">
                <a:sym typeface="Symbol" pitchFamily="18" charset="2"/>
              </a:rPr>
              <a:t> &lt; </a:t>
            </a:r>
            <a:r>
              <a:rPr lang="en-US" altLang="en-US" sz="1600" dirty="0" smtClean="0">
                <a:solidFill>
                  <a:srgbClr val="FF0000"/>
                </a:solidFill>
                <a:sym typeface="Symbol" pitchFamily="18" charset="2"/>
              </a:rPr>
              <a:t>35.10</a:t>
            </a:r>
            <a:endParaRPr lang="en-US" altLang="en-US" sz="2800" dirty="0">
              <a:sym typeface="Symbol" pitchFamily="18" charset="2"/>
            </a:endParaRPr>
          </a:p>
        </p:txBody>
      </p:sp>
      <p:sp>
        <p:nvSpPr>
          <p:cNvPr id="24" name="Rectangle 26"/>
          <p:cNvSpPr>
            <a:spLocks noChangeArrowheads="1"/>
          </p:cNvSpPr>
          <p:nvPr/>
        </p:nvSpPr>
        <p:spPr bwMode="auto">
          <a:xfrm>
            <a:off x="5324201" y="1928336"/>
            <a:ext cx="3574451" cy="976165"/>
          </a:xfrm>
          <a:prstGeom prst="rect">
            <a:avLst/>
          </a:prstGeom>
          <a:solidFill>
            <a:schemeClr val="bg1"/>
          </a:solidFill>
          <a:ln>
            <a:solidFill>
              <a:srgbClr val="000000"/>
            </a:solidFill>
          </a:ln>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just">
              <a:lnSpc>
                <a:spcPct val="90000"/>
              </a:lnSpc>
            </a:pPr>
            <a:r>
              <a:rPr lang="en-US" altLang="en-US" sz="1600" dirty="0"/>
              <a:t>We are 95% confident that the mean age of Beach Comber patrons at 7pm is contained in the interval (24.62 years, 35.10 years).</a:t>
            </a:r>
          </a:p>
        </p:txBody>
      </p:sp>
      <p:sp>
        <p:nvSpPr>
          <p:cNvPr id="29" name="Line 31"/>
          <p:cNvSpPr>
            <a:spLocks noChangeShapeType="1"/>
          </p:cNvSpPr>
          <p:nvPr/>
        </p:nvSpPr>
        <p:spPr bwMode="auto">
          <a:xfrm>
            <a:off x="188662" y="51590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800" dirty="0"/>
          </a:p>
        </p:txBody>
      </p:sp>
      <p:sp>
        <p:nvSpPr>
          <p:cNvPr id="31" name="Rectangle 6"/>
          <p:cNvSpPr>
            <a:spLocks noChangeArrowheads="1"/>
          </p:cNvSpPr>
          <p:nvPr/>
        </p:nvSpPr>
        <p:spPr bwMode="auto">
          <a:xfrm>
            <a:off x="141948" y="3630277"/>
            <a:ext cx="1907167" cy="2381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dirty="0">
                <a:solidFill>
                  <a:schemeClr val="tx2"/>
                </a:solidFill>
              </a:rPr>
              <a:t>    = 29.86</a:t>
            </a:r>
          </a:p>
          <a:p>
            <a:pPr eaLnBrk="1" hangingPunct="1">
              <a:spcBef>
                <a:spcPct val="30000"/>
              </a:spcBef>
              <a:buClr>
                <a:schemeClr val="accent2"/>
              </a:buClr>
              <a:buFont typeface="Wingdings" pitchFamily="2" charset="2"/>
              <a:buNone/>
            </a:pPr>
            <a:r>
              <a:rPr lang="en-US" altLang="en-US" sz="2000" i="1" dirty="0">
                <a:solidFill>
                  <a:schemeClr val="tx2"/>
                </a:solidFill>
              </a:rPr>
              <a:t>s</a:t>
            </a:r>
            <a:r>
              <a:rPr lang="en-US" altLang="en-US" sz="2000" dirty="0">
                <a:solidFill>
                  <a:schemeClr val="tx2"/>
                </a:solidFill>
              </a:rPr>
              <a:t> =   </a:t>
            </a:r>
            <a:r>
              <a:rPr lang="en-US" altLang="en-US" sz="2000" dirty="0" smtClean="0">
                <a:solidFill>
                  <a:schemeClr val="tx2"/>
                </a:solidFill>
              </a:rPr>
              <a:t>7.08</a:t>
            </a:r>
          </a:p>
          <a:p>
            <a:pPr eaLnBrk="1" hangingPunct="1">
              <a:spcBef>
                <a:spcPct val="30000"/>
              </a:spcBef>
              <a:buClr>
                <a:schemeClr val="accent2"/>
              </a:buClr>
              <a:buFont typeface="Wingdings" pitchFamily="2" charset="2"/>
              <a:buNone/>
            </a:pPr>
            <a:r>
              <a:rPr lang="en-US" altLang="en-US" sz="2000" i="1" dirty="0" smtClean="0">
                <a:solidFill>
                  <a:schemeClr val="tx2"/>
                </a:solidFill>
                <a:latin typeface="Symbol" pitchFamily="18" charset="2"/>
              </a:rPr>
              <a:t></a:t>
            </a:r>
            <a:r>
              <a:rPr lang="en-US" altLang="en-US" sz="2000" dirty="0" smtClean="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smtClean="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t</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 n-1</a:t>
            </a:r>
            <a:r>
              <a:rPr lang="en-US" altLang="en-US" sz="2000" dirty="0">
                <a:solidFill>
                  <a:schemeClr val="tx2"/>
                </a:solidFill>
              </a:rPr>
              <a:t> = 2.447</a:t>
            </a:r>
          </a:p>
          <a:p>
            <a:pPr eaLnBrk="1" hangingPunct="1">
              <a:lnSpc>
                <a:spcPct val="90000"/>
              </a:lnSpc>
              <a:spcBef>
                <a:spcPct val="30000"/>
              </a:spcBef>
              <a:buClr>
                <a:schemeClr val="accent2"/>
              </a:buClr>
              <a:buFont typeface="Wingdings" pitchFamily="2" charset="2"/>
              <a:buNone/>
            </a:pPr>
            <a:endParaRPr lang="en-US" altLang="en-US" sz="1800" dirty="0">
              <a:solidFill>
                <a:schemeClr val="tx2"/>
              </a:solidFill>
            </a:endParaRPr>
          </a:p>
        </p:txBody>
      </p:sp>
      <p:grpSp>
        <p:nvGrpSpPr>
          <p:cNvPr id="32" name="Group 7"/>
          <p:cNvGrpSpPr>
            <a:grpSpLocks/>
          </p:cNvGrpSpPr>
          <p:nvPr/>
        </p:nvGrpSpPr>
        <p:grpSpPr bwMode="auto">
          <a:xfrm>
            <a:off x="2290422" y="3630277"/>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800" i="1" dirty="0">
                  <a:solidFill>
                    <a:schemeClr val="hlink"/>
                  </a:solidFill>
                </a:rPr>
                <a:t>E</a:t>
              </a:r>
              <a:r>
                <a:rPr lang="en-US" altLang="en-US" sz="3200" i="1"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2800" i="1" dirty="0">
                  <a:solidFill>
                    <a:srgbClr val="00B0F0"/>
                  </a:solidFill>
                </a:rPr>
                <a:t>t</a:t>
              </a:r>
              <a:r>
                <a:rPr lang="en-US" altLang="en-US" sz="2400" i="1" baseline="-25000" dirty="0">
                  <a:solidFill>
                    <a:srgbClr val="00B0F0"/>
                  </a:solidFill>
                  <a:latin typeface="Symbol" pitchFamily="18" charset="2"/>
                </a:rPr>
                <a:t></a:t>
              </a:r>
              <a:r>
                <a:rPr lang="en-US" altLang="en-US" sz="2400" baseline="-25000" dirty="0">
                  <a:solidFill>
                    <a:srgbClr val="00B0F0"/>
                  </a:solidFill>
                  <a:latin typeface="Symbol" pitchFamily="18" charset="2"/>
                </a:rPr>
                <a:t></a:t>
              </a:r>
              <a:r>
                <a:rPr lang="en-US" altLang="en-US" sz="2000" baseline="-25000" dirty="0">
                  <a:solidFill>
                    <a:srgbClr val="00B0F0"/>
                  </a:solidFill>
                </a:rPr>
                <a:t>2, n-1  </a:t>
              </a:r>
              <a:r>
                <a:rPr lang="en-US" altLang="en-US" sz="2800" i="1" dirty="0">
                  <a:solidFill>
                    <a:schemeClr val="hlink"/>
                  </a:solidFill>
                </a:rPr>
                <a:t>s</a:t>
              </a:r>
              <a:r>
                <a:rPr lang="en-US" altLang="en-US" sz="3200"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1800" dirty="0"/>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i="1" dirty="0">
                    <a:solidFill>
                      <a:schemeClr val="hlink"/>
                    </a:solidFill>
                  </a:rPr>
                  <a:t>n</a:t>
                </a:r>
                <a:endParaRPr lang="en-US" altLang="en-US" sz="1800" dirty="0"/>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dirty="0"/>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grpSp>
      <p:sp>
        <p:nvSpPr>
          <p:cNvPr id="50" name="Rectangle 25"/>
          <p:cNvSpPr>
            <a:spLocks noChangeArrowheads="1"/>
          </p:cNvSpPr>
          <p:nvPr/>
        </p:nvSpPr>
        <p:spPr bwMode="auto">
          <a:xfrm>
            <a:off x="2096293" y="5377798"/>
            <a:ext cx="3177153" cy="53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6.55  &lt; </a:t>
            </a:r>
            <a:r>
              <a:rPr lang="en-US" altLang="en-US" sz="1600" i="1" dirty="0">
                <a:latin typeface="Times New Roman" pitchFamily="18" charset="0"/>
              </a:rPr>
              <a:t>µ</a:t>
            </a:r>
            <a:r>
              <a:rPr lang="en-US" altLang="en-US" sz="1600" dirty="0"/>
              <a:t> &lt;</a:t>
            </a:r>
            <a:r>
              <a:rPr lang="en-US" altLang="en-US" sz="1600" dirty="0">
                <a:solidFill>
                  <a:schemeClr val="tx2"/>
                </a:solidFill>
              </a:rPr>
              <a:t> </a:t>
            </a:r>
            <a:r>
              <a:rPr lang="en-US" altLang="en-US" sz="1600" dirty="0"/>
              <a:t>29.86</a:t>
            </a:r>
            <a:r>
              <a:rPr lang="en-US" altLang="en-US" sz="1600" dirty="0">
                <a:solidFill>
                  <a:schemeClr val="tx2"/>
                </a:solidFill>
              </a:rPr>
              <a:t> </a:t>
            </a:r>
            <a:r>
              <a:rPr lang="en-US" altLang="en-US" sz="1600" dirty="0"/>
              <a:t>+ 6.55 </a:t>
            </a:r>
          </a:p>
          <a:p>
            <a:pPr algn="ctr">
              <a:lnSpc>
                <a:spcPct val="90000"/>
              </a:lnSpc>
            </a:pPr>
            <a:r>
              <a:rPr lang="en-US" altLang="en-US" sz="1600" dirty="0">
                <a:solidFill>
                  <a:srgbClr val="00B0F0"/>
                </a:solidFill>
              </a:rPr>
              <a:t>23.31</a:t>
            </a:r>
            <a:r>
              <a:rPr lang="en-US" altLang="en-US" sz="1600" dirty="0"/>
              <a:t> &lt; </a:t>
            </a:r>
            <a:r>
              <a:rPr lang="en-US" altLang="en-US" sz="1600" i="1" dirty="0">
                <a:sym typeface="Symbol" pitchFamily="18" charset="2"/>
              </a:rPr>
              <a:t></a:t>
            </a:r>
            <a:r>
              <a:rPr lang="en-US" altLang="en-US" sz="1600" dirty="0">
                <a:sym typeface="Symbol" pitchFamily="18" charset="2"/>
              </a:rPr>
              <a:t> &lt; </a:t>
            </a:r>
            <a:r>
              <a:rPr lang="en-US" altLang="en-US" sz="1600" dirty="0" smtClean="0">
                <a:solidFill>
                  <a:srgbClr val="00B0F0"/>
                </a:solidFill>
                <a:sym typeface="Symbol" pitchFamily="18" charset="2"/>
              </a:rPr>
              <a:t>36.41</a:t>
            </a:r>
            <a:endParaRPr lang="en-US" altLang="en-US" sz="1600" dirty="0">
              <a:sym typeface="Symbol" pitchFamily="18" charset="2"/>
            </a:endParaRPr>
          </a:p>
        </p:txBody>
      </p:sp>
      <p:sp>
        <p:nvSpPr>
          <p:cNvPr id="51" name="Rectangle 26"/>
          <p:cNvSpPr>
            <a:spLocks noChangeArrowheads="1"/>
          </p:cNvSpPr>
          <p:nvPr/>
        </p:nvSpPr>
        <p:spPr bwMode="auto">
          <a:xfrm>
            <a:off x="5324201" y="5035412"/>
            <a:ext cx="3675153" cy="97616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just">
              <a:lnSpc>
                <a:spcPct val="90000"/>
              </a:lnSpc>
            </a:pPr>
            <a:r>
              <a:rPr lang="en-US" altLang="en-US" sz="1600" dirty="0"/>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2224806" y="1799543"/>
                <a:ext cx="2760691" cy="461665"/>
              </a:xfrm>
              <a:prstGeom prst="rect">
                <a:avLst/>
              </a:prstGeom>
              <a:noFill/>
              <a:ln>
                <a:solidFill>
                  <a:srgbClr val="0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9900"/>
                              </a:solidFill>
                              <a:latin typeface="Cambria Math"/>
                            </a:rPr>
                          </m:ctrlPr>
                        </m:accPr>
                        <m:e>
                          <m:r>
                            <a:rPr lang="en-US" sz="2400" b="1" i="1" smtClean="0">
                              <a:solidFill>
                                <a:srgbClr val="FF9900"/>
                              </a:solidFill>
                              <a:latin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r>
                        <a:rPr lang="en-US" sz="2400" b="1" i="1" smtClean="0">
                          <a:solidFill>
                            <a:srgbClr val="FF9900"/>
                          </a:solidFill>
                          <a:latin typeface="Cambria Math"/>
                        </a:rPr>
                        <m:t>&lt;</m:t>
                      </m:r>
                      <m:r>
                        <a:rPr lang="en-US" sz="2400" b="1" i="1" smtClean="0">
                          <a:solidFill>
                            <a:srgbClr val="FF9900"/>
                          </a:solidFill>
                          <a:latin typeface="Cambria Math"/>
                          <a:ea typeface="Cambria Math"/>
                        </a:rPr>
                        <m:t>𝝁</m:t>
                      </m:r>
                      <m:r>
                        <a:rPr lang="en-US" sz="2400" b="1" i="1" smtClean="0">
                          <a:solidFill>
                            <a:srgbClr val="FF9900"/>
                          </a:solidFill>
                          <a:latin typeface="Cambria Math"/>
                          <a:ea typeface="Cambria Math"/>
                        </a:rPr>
                        <m:t>&lt;</m:t>
                      </m:r>
                      <m:acc>
                        <m:accPr>
                          <m:chr m:val="̅"/>
                          <m:ctrlPr>
                            <a:rPr lang="en-US" sz="2400" b="1" i="1" smtClean="0">
                              <a:solidFill>
                                <a:srgbClr val="FF9900"/>
                              </a:solidFill>
                              <a:latin typeface="Cambria Math"/>
                              <a:ea typeface="Cambria Math"/>
                            </a:rPr>
                          </m:ctrlPr>
                        </m:accPr>
                        <m:e>
                          <m:r>
                            <a:rPr lang="en-US" sz="2400" b="1" i="1" smtClean="0">
                              <a:solidFill>
                                <a:srgbClr val="FF9900"/>
                              </a:solidFill>
                              <a:latin typeface="Cambria Math"/>
                              <a:ea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oMath>
                  </m:oMathPara>
                </a14:m>
                <a:endParaRPr lang="en-US" dirty="0">
                  <a:solidFill>
                    <a:srgbClr val="FF99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2224806" y="1799543"/>
                <a:ext cx="2760691" cy="461665"/>
              </a:xfrm>
              <a:prstGeom prst="rect">
                <a:avLst/>
              </a:prstGeom>
              <a:blipFill rotWithShape="1">
                <a:blip r:embed="rId2"/>
                <a:stretch>
                  <a:fillRect b="-6410"/>
                </a:stretch>
              </a:blipFill>
              <a:ln>
                <a:solidFill>
                  <a:srgbClr val="0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34296" y="1123406"/>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34296" y="1123406"/>
                <a:ext cx="246862" cy="369332"/>
              </a:xfrm>
              <a:prstGeom prst="rect">
                <a:avLst/>
              </a:prstGeom>
              <a:blipFill rotWithShape="1">
                <a:blip r:embed="rId3"/>
                <a:stretch>
                  <a:fillRect l="-17500" r="-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214983" y="390140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14983" y="3901405"/>
                <a:ext cx="246862" cy="369332"/>
              </a:xfrm>
              <a:prstGeom prst="rect">
                <a:avLst/>
              </a:prstGeom>
              <a:blipFill rotWithShape="1">
                <a:blip r:embed="rId4"/>
                <a:stretch>
                  <a:fillRect l="-14634" r="-29268"/>
                </a:stretch>
              </a:blipFill>
            </p:spPr>
            <p:txBody>
              <a:bodyPr/>
              <a:lstStyle/>
              <a:p>
                <a:r>
                  <a:rPr lang="en-US">
                    <a:noFill/>
                  </a:rPr>
                  <a:t> </a:t>
                </a:r>
              </a:p>
            </p:txBody>
          </p:sp>
        </mc:Fallback>
      </mc:AlternateContent>
      <p:grpSp>
        <p:nvGrpSpPr>
          <p:cNvPr id="54" name="Group 53"/>
          <p:cNvGrpSpPr/>
          <p:nvPr/>
        </p:nvGrpSpPr>
        <p:grpSpPr>
          <a:xfrm>
            <a:off x="1342230" y="6159250"/>
            <a:ext cx="6715125" cy="554677"/>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58" name="TextBox 14"/>
            <p:cNvSpPr txBox="1"/>
            <p:nvPr/>
          </p:nvSpPr>
          <p:spPr>
            <a:xfrm>
              <a:off x="51435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23.31</a:t>
              </a:r>
            </a:p>
          </p:txBody>
        </p:sp>
        <p:sp>
          <p:nvSpPr>
            <p:cNvPr id="60" name="TextBox 15"/>
            <p:cNvSpPr txBox="1"/>
            <p:nvPr/>
          </p:nvSpPr>
          <p:spPr>
            <a:xfrm>
              <a:off x="5591175"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62" name="TextBox 17"/>
            <p:cNvSpPr txBox="1"/>
            <p:nvPr/>
          </p:nvSpPr>
          <p:spPr>
            <a:xfrm>
              <a:off x="1066800" y="381000"/>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24.62</a:t>
              </a:r>
            </a:p>
          </p:txBody>
        </p:sp>
        <p:sp>
          <p:nvSpPr>
            <p:cNvPr id="63" name="TextBox 18"/>
            <p:cNvSpPr txBox="1"/>
            <p:nvPr/>
          </p:nvSpPr>
          <p:spPr>
            <a:xfrm>
              <a:off x="502920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35.10</a:t>
              </a:r>
            </a:p>
          </p:txBody>
        </p:sp>
      </p:grpSp>
      <p:sp>
        <p:nvSpPr>
          <p:cNvPr id="64" name="Line 31"/>
          <p:cNvSpPr>
            <a:spLocks noChangeShapeType="1"/>
          </p:cNvSpPr>
          <p:nvPr/>
        </p:nvSpPr>
        <p:spPr bwMode="auto">
          <a:xfrm>
            <a:off x="313531" y="343055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800" dirty="0"/>
          </a:p>
        </p:txBody>
      </p:sp>
      <mc:AlternateContent xmlns:mc="http://schemas.openxmlformats.org/markup-compatibility/2006" xmlns:a14="http://schemas.microsoft.com/office/drawing/2010/main">
        <mc:Choice Requires="a14">
          <p:sp>
            <p:nvSpPr>
              <p:cNvPr id="104" name="TextBox 103"/>
              <p:cNvSpPr txBox="1"/>
              <p:nvPr/>
            </p:nvSpPr>
            <p:spPr>
              <a:xfrm>
                <a:off x="2266536" y="4820927"/>
                <a:ext cx="2760691" cy="461665"/>
              </a:xfrm>
              <a:prstGeom prst="rect">
                <a:avLst/>
              </a:prstGeom>
              <a:noFill/>
              <a:ln>
                <a:solidFill>
                  <a:srgbClr val="0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9900"/>
                              </a:solidFill>
                              <a:latin typeface="Cambria Math"/>
                            </a:rPr>
                          </m:ctrlPr>
                        </m:accPr>
                        <m:e>
                          <m:r>
                            <a:rPr lang="en-US" sz="2400" b="1" i="1" smtClean="0">
                              <a:solidFill>
                                <a:srgbClr val="FF9900"/>
                              </a:solidFill>
                              <a:latin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r>
                        <a:rPr lang="en-US" sz="2400" b="1" i="1" smtClean="0">
                          <a:solidFill>
                            <a:srgbClr val="FF9900"/>
                          </a:solidFill>
                          <a:latin typeface="Cambria Math"/>
                        </a:rPr>
                        <m:t>&lt;</m:t>
                      </m:r>
                      <m:r>
                        <a:rPr lang="en-US" sz="2400" b="1" i="1" smtClean="0">
                          <a:solidFill>
                            <a:srgbClr val="FF9900"/>
                          </a:solidFill>
                          <a:latin typeface="Cambria Math"/>
                          <a:ea typeface="Cambria Math"/>
                        </a:rPr>
                        <m:t>𝝁</m:t>
                      </m:r>
                      <m:r>
                        <a:rPr lang="en-US" sz="2400" b="1" i="1" smtClean="0">
                          <a:solidFill>
                            <a:srgbClr val="FF9900"/>
                          </a:solidFill>
                          <a:latin typeface="Cambria Math"/>
                          <a:ea typeface="Cambria Math"/>
                        </a:rPr>
                        <m:t>&lt;</m:t>
                      </m:r>
                      <m:acc>
                        <m:accPr>
                          <m:chr m:val="̅"/>
                          <m:ctrlPr>
                            <a:rPr lang="en-US" sz="2400" b="1" i="1" smtClean="0">
                              <a:solidFill>
                                <a:srgbClr val="FF9900"/>
                              </a:solidFill>
                              <a:latin typeface="Cambria Math"/>
                              <a:ea typeface="Cambria Math"/>
                            </a:rPr>
                          </m:ctrlPr>
                        </m:accPr>
                        <m:e>
                          <m:r>
                            <a:rPr lang="en-US" sz="2400" b="1" i="1" smtClean="0">
                              <a:solidFill>
                                <a:srgbClr val="FF9900"/>
                              </a:solidFill>
                              <a:latin typeface="Cambria Math"/>
                              <a:ea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oMath>
                  </m:oMathPara>
                </a14:m>
                <a:endParaRPr lang="en-US" dirty="0">
                  <a:solidFill>
                    <a:srgbClr val="FF9900"/>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266536" y="4820927"/>
                <a:ext cx="2760691" cy="461665"/>
              </a:xfrm>
              <a:prstGeom prst="rect">
                <a:avLst/>
              </a:prstGeom>
              <a:blipFill rotWithShape="1">
                <a:blip r:embed="rId5"/>
                <a:stretch>
                  <a:fillRect b="-6410"/>
                </a:stretch>
              </a:blipFill>
              <a:ln>
                <a:solidFill>
                  <a:srgbClr val="000000"/>
                </a:solidFill>
              </a:ln>
            </p:spPr>
            <p:txBody>
              <a:bodyPr/>
              <a:lstStyle/>
              <a:p>
                <a:r>
                  <a:rPr lang="en-US">
                    <a:noFill/>
                  </a:rPr>
                  <a:t> </a:t>
                </a:r>
              </a:p>
            </p:txBody>
          </p:sp>
        </mc:Fallback>
      </mc:AlternateContent>
    </p:spTree>
    <p:extLst>
      <p:ext uri="{BB962C8B-B14F-4D97-AF65-F5344CB8AC3E}">
        <p14:creationId xmlns:p14="http://schemas.microsoft.com/office/powerpoint/2010/main" val="3257939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914" y="242248"/>
            <a:ext cx="8229600" cy="563562"/>
          </a:xfrm>
        </p:spPr>
        <p:txBody>
          <a:bodyPr>
            <a:normAutofit/>
          </a:bodyPr>
          <a:lstStyle/>
          <a:p>
            <a:r>
              <a:rPr lang="en-US" sz="2800" b="1" dirty="0" smtClean="0">
                <a:solidFill>
                  <a:srgbClr val="000000"/>
                </a:solidFill>
              </a:rPr>
              <a:t>Central Limit Theorem and Sampling Distribution</a:t>
            </a:r>
            <a:endParaRPr lang="en-US" sz="2800" b="1" dirty="0">
              <a:solidFill>
                <a:srgbClr val="0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90600"/>
                <a:ext cx="8763000" cy="5486400"/>
              </a:xfrm>
            </p:spPr>
            <p:txBody>
              <a:bodyPr>
                <a:normAutofit fontScale="62500" lnSpcReduction="20000"/>
              </a:bodyPr>
              <a:lstStyle/>
              <a:p>
                <a:r>
                  <a:rPr lang="en-US" sz="2900" b="1" dirty="0" smtClean="0"/>
                  <a:t>CLT</a:t>
                </a:r>
                <a:r>
                  <a:rPr lang="en-US" sz="2900" dirty="0" smtClean="0"/>
                  <a:t>:  If the sample </a:t>
                </a:r>
                <a:r>
                  <a:rPr lang="en-US" sz="2900" dirty="0"/>
                  <a:t>size is sufficiently large, </a:t>
                </a:r>
                <a:r>
                  <a:rPr lang="en-US" sz="2900" dirty="0" smtClean="0"/>
                  <a:t>the sampling distribution of the sample mean is approximately normal.</a:t>
                </a:r>
              </a:p>
              <a:p>
                <a:r>
                  <a:rPr lang="en-US" sz="2900" b="1" dirty="0" smtClean="0"/>
                  <a:t>Corollary 1</a:t>
                </a:r>
                <a:r>
                  <a:rPr lang="en-US" sz="2900" dirty="0" smtClean="0"/>
                  <a:t>: The mean of sampling distribution </a:t>
                </a:r>
                <a14:m>
                  <m:oMath xmlns:m="http://schemas.openxmlformats.org/officeDocument/2006/math">
                    <m:sSub>
                      <m:sSubPr>
                        <m:ctrlPr>
                          <a:rPr lang="en-US" sz="2900" i="1" smtClean="0">
                            <a:latin typeface="Cambria Math"/>
                          </a:rPr>
                        </m:ctrlPr>
                      </m:sSubPr>
                      <m:e>
                        <m:r>
                          <a:rPr lang="en-US" sz="2900" i="1" smtClean="0">
                            <a:latin typeface="Cambria Math"/>
                            <a:ea typeface="Cambria Math"/>
                          </a:rPr>
                          <m:t>𝜇</m:t>
                        </m:r>
                      </m:e>
                      <m:sub>
                        <m:acc>
                          <m:accPr>
                            <m:chr m:val="̅"/>
                            <m:ctrlPr>
                              <a:rPr lang="en-US" sz="2900" i="1" smtClean="0">
                                <a:latin typeface="Cambria Math"/>
                                <a:ea typeface="Cambria Math"/>
                              </a:rPr>
                            </m:ctrlPr>
                          </m:accPr>
                          <m:e>
                            <m:r>
                              <a:rPr lang="en-US" sz="2900" b="0" i="1" smtClean="0">
                                <a:latin typeface="Cambria Math"/>
                                <a:ea typeface="Cambria Math"/>
                              </a:rPr>
                              <m:t>𝑋</m:t>
                            </m:r>
                          </m:e>
                        </m:acc>
                      </m:sub>
                    </m:sSub>
                  </m:oMath>
                </a14:m>
                <a:r>
                  <a:rPr lang="en-US" sz="2900" dirty="0" smtClean="0"/>
                  <a:t>is equal to the mean of the population from which the sample came, </a:t>
                </a:r>
                <a:r>
                  <a:rPr lang="en-US" sz="2900" i="1" dirty="0" smtClean="0"/>
                  <a:t>μ</a:t>
                </a:r>
                <a:r>
                  <a:rPr lang="en-US" sz="2900" dirty="0" smtClean="0"/>
                  <a:t>.</a:t>
                </a:r>
                <a:endParaRPr lang="en-US" sz="2900" dirty="0"/>
              </a:p>
              <a:p>
                <a:r>
                  <a:rPr lang="en-US" sz="2900" b="1" dirty="0"/>
                  <a:t>Corollary </a:t>
                </a:r>
                <a:r>
                  <a:rPr lang="en-US" sz="2900" b="1" dirty="0" smtClean="0"/>
                  <a:t>2</a:t>
                </a:r>
                <a:r>
                  <a:rPr lang="en-US" sz="2900" dirty="0" smtClean="0"/>
                  <a:t>: </a:t>
                </a:r>
                <a:r>
                  <a:rPr lang="en-US" sz="2900" dirty="0"/>
                  <a:t>The s</a:t>
                </a:r>
                <a:r>
                  <a:rPr lang="en-US" sz="2900" dirty="0" smtClean="0"/>
                  <a:t>tandard deviation of the mean, </a:t>
                </a:r>
                <a14:m>
                  <m:oMath xmlns:m="http://schemas.openxmlformats.org/officeDocument/2006/math">
                    <m:sSub>
                      <m:sSubPr>
                        <m:ctrlPr>
                          <a:rPr lang="en-US" sz="2900" i="1" smtClean="0">
                            <a:latin typeface="Cambria Math"/>
                          </a:rPr>
                        </m:ctrlPr>
                      </m:sSubPr>
                      <m:e>
                        <m:r>
                          <a:rPr lang="en-US" sz="2900" i="1" smtClean="0">
                            <a:latin typeface="Cambria Math"/>
                            <a:ea typeface="Cambria Math"/>
                          </a:rPr>
                          <m:t>𝜎</m:t>
                        </m:r>
                      </m:e>
                      <m:sub>
                        <m:acc>
                          <m:accPr>
                            <m:chr m:val="̅"/>
                            <m:ctrlPr>
                              <a:rPr lang="en-US" sz="2900" i="1" smtClean="0">
                                <a:latin typeface="Cambria Math"/>
                              </a:rPr>
                            </m:ctrlPr>
                          </m:accPr>
                          <m:e>
                            <m:r>
                              <a:rPr lang="en-US" sz="2900" b="0" i="1" smtClean="0">
                                <a:latin typeface="Cambria Math"/>
                              </a:rPr>
                              <m:t>𝑋</m:t>
                            </m:r>
                          </m:e>
                        </m:acc>
                      </m:sub>
                    </m:sSub>
                  </m:oMath>
                </a14:m>
                <a:r>
                  <a:rPr lang="en-US" sz="2900" dirty="0" smtClean="0"/>
                  <a:t>, of the sampling distribution  is approximately equal to </a:t>
                </a:r>
                <a14:m>
                  <m:oMath xmlns:m="http://schemas.openxmlformats.org/officeDocument/2006/math">
                    <m:f>
                      <m:fPr>
                        <m:ctrlPr>
                          <a:rPr lang="en-US" sz="2900" i="1" smtClean="0">
                            <a:latin typeface="Cambria Math"/>
                          </a:rPr>
                        </m:ctrlPr>
                      </m:fPr>
                      <m:num>
                        <m:r>
                          <a:rPr lang="en-US" sz="2900" i="1" smtClean="0">
                            <a:latin typeface="Cambria Math"/>
                            <a:ea typeface="Cambria Math"/>
                          </a:rPr>
                          <m:t>𝜎</m:t>
                        </m:r>
                      </m:num>
                      <m:den>
                        <m:rad>
                          <m:radPr>
                            <m:degHide m:val="on"/>
                            <m:ctrlPr>
                              <a:rPr lang="en-US" sz="2900" i="1" smtClean="0">
                                <a:latin typeface="Cambria Math"/>
                              </a:rPr>
                            </m:ctrlPr>
                          </m:radPr>
                          <m:deg/>
                          <m:e>
                            <m:r>
                              <a:rPr lang="en-US" sz="2900" b="0" i="1" smtClean="0">
                                <a:latin typeface="Cambria Math"/>
                              </a:rPr>
                              <m:t>𝑛</m:t>
                            </m:r>
                          </m:e>
                        </m:rad>
                      </m:den>
                    </m:f>
                  </m:oMath>
                </a14:m>
                <a:r>
                  <a:rPr lang="en-US" sz="2900" dirty="0" smtClean="0"/>
                  <a:t>   where </a:t>
                </a:r>
                <a:r>
                  <a:rPr lang="en-US" sz="2900" i="1" dirty="0" smtClean="0">
                    <a:latin typeface="Times New Roman" panose="02020603050405020304" pitchFamily="18" charset="0"/>
                    <a:cs typeface="Times New Roman" panose="02020603050405020304" pitchFamily="18" charset="0"/>
                  </a:rPr>
                  <a:t>n</a:t>
                </a:r>
                <a:r>
                  <a:rPr lang="en-US" sz="2900" dirty="0" smtClean="0"/>
                  <a:t> is the sample size and </a:t>
                </a:r>
                <a14:m>
                  <m:oMath xmlns:m="http://schemas.openxmlformats.org/officeDocument/2006/math">
                    <m:r>
                      <a:rPr lang="en-US" sz="2900" i="1" smtClean="0">
                        <a:latin typeface="Cambria Math"/>
                        <a:ea typeface="Cambria Math"/>
                      </a:rPr>
                      <m:t>𝜎</m:t>
                    </m:r>
                  </m:oMath>
                </a14:m>
                <a:r>
                  <a:rPr lang="en-US" sz="2900" dirty="0" smtClean="0"/>
                  <a:t> is the population standard deviation.  Typically </a:t>
                </a:r>
                <a14:m>
                  <m:oMath xmlns:m="http://schemas.openxmlformats.org/officeDocument/2006/math">
                    <m:r>
                      <a:rPr lang="en-US" sz="2900" i="1" smtClean="0">
                        <a:latin typeface="Cambria Math"/>
                        <a:ea typeface="Cambria Math"/>
                      </a:rPr>
                      <m:t>𝜎</m:t>
                    </m:r>
                  </m:oMath>
                </a14:m>
                <a:r>
                  <a:rPr lang="en-US" sz="2900" dirty="0" smtClean="0"/>
                  <a:t> is unknown and the sample standard deviation, s, is used.</a:t>
                </a:r>
              </a:p>
              <a:p>
                <a:r>
                  <a:rPr lang="en-US" sz="2900" b="1" dirty="0"/>
                  <a:t>Finite population correction factor</a:t>
                </a:r>
                <a:r>
                  <a:rPr lang="en-US" sz="2900" dirty="0"/>
                  <a:t> (</a:t>
                </a:r>
                <a:r>
                  <a:rPr lang="en-US" sz="2900" dirty="0" err="1"/>
                  <a:t>fpc</a:t>
                </a:r>
                <a:r>
                  <a:rPr lang="en-US" sz="2900" dirty="0"/>
                  <a:t>) for finite samples, include</a:t>
                </a:r>
                <a:r>
                  <a:rPr lang="en-US" sz="2900" dirty="0" smtClean="0"/>
                  <a:t> </a:t>
                </a:r>
                <a14:m>
                  <m:oMath xmlns:m="http://schemas.openxmlformats.org/officeDocument/2006/math">
                    <m:rad>
                      <m:radPr>
                        <m:degHide m:val="on"/>
                        <m:ctrlPr>
                          <a:rPr lang="en-US" sz="2900" i="1" smtClean="0">
                            <a:latin typeface="Cambria Math"/>
                          </a:rPr>
                        </m:ctrlPr>
                      </m:radPr>
                      <m:deg/>
                      <m:e>
                        <m:r>
                          <a:rPr lang="en-US" sz="2900" i="1" smtClean="0">
                            <a:latin typeface="Cambria Math"/>
                          </a:rPr>
                          <m:t>1</m:t>
                        </m:r>
                        <m:r>
                          <a:rPr lang="en-US" sz="2900" b="0" i="1" smtClean="0">
                            <a:latin typeface="Cambria Math"/>
                          </a:rPr>
                          <m:t>−</m:t>
                        </m:r>
                        <m:f>
                          <m:fPr>
                            <m:ctrlPr>
                              <a:rPr lang="en-US" sz="2900" b="0" i="1" smtClean="0">
                                <a:latin typeface="Cambria Math"/>
                              </a:rPr>
                            </m:ctrlPr>
                          </m:fPr>
                          <m:num>
                            <m:r>
                              <a:rPr lang="en-US" sz="2900" b="0" i="1" smtClean="0">
                                <a:latin typeface="Cambria Math"/>
                              </a:rPr>
                              <m:t>𝑛</m:t>
                            </m:r>
                          </m:num>
                          <m:den>
                            <m:r>
                              <a:rPr lang="en-US" sz="2900" b="0" i="1" smtClean="0">
                                <a:latin typeface="Cambria Math"/>
                              </a:rPr>
                              <m:t>𝑁</m:t>
                            </m:r>
                          </m:den>
                        </m:f>
                      </m:e>
                    </m:rad>
                  </m:oMath>
                </a14:m>
                <a:r>
                  <a:rPr lang="en-US" sz="2900" dirty="0" smtClean="0"/>
                  <a:t> : </a:t>
                </a:r>
              </a:p>
              <a:p>
                <a:pPr marL="0" indent="0">
                  <a:buNone/>
                </a:pPr>
                <a14:m>
                  <m:oMath xmlns:m="http://schemas.openxmlformats.org/officeDocument/2006/math">
                    <m:sSub>
                      <m:sSubPr>
                        <m:ctrlPr>
                          <a:rPr lang="en-US" sz="2900" i="1" smtClean="0">
                            <a:latin typeface="Cambria Math"/>
                          </a:rPr>
                        </m:ctrlPr>
                      </m:sSubPr>
                      <m:e>
                        <m:r>
                          <a:rPr lang="en-US" sz="2900" b="0" i="1" smtClean="0">
                            <a:latin typeface="Cambria Math"/>
                          </a:rPr>
                          <m:t>              </m:t>
                        </m:r>
                        <m:r>
                          <a:rPr lang="en-US" sz="2900" i="1" smtClean="0">
                            <a:latin typeface="Cambria Math"/>
                            <a:ea typeface="Cambria Math"/>
                          </a:rPr>
                          <m:t>𝜎</m:t>
                        </m:r>
                      </m:e>
                      <m:sub>
                        <m:acc>
                          <m:accPr>
                            <m:chr m:val="̅"/>
                            <m:ctrlPr>
                              <a:rPr lang="en-US" sz="2900" i="1" smtClean="0">
                                <a:latin typeface="Cambria Math"/>
                              </a:rPr>
                            </m:ctrlPr>
                          </m:accPr>
                          <m:e>
                            <m:r>
                              <a:rPr lang="en-US" sz="2900" b="0" i="1" smtClean="0">
                                <a:latin typeface="Cambria Math"/>
                              </a:rPr>
                              <m:t>𝑋</m:t>
                            </m:r>
                          </m:e>
                        </m:acc>
                      </m:sub>
                    </m:sSub>
                    <m:r>
                      <a:rPr lang="en-US" sz="2900" b="0" i="1" smtClean="0">
                        <a:latin typeface="Cambria Math"/>
                      </a:rPr>
                      <m:t>=</m:t>
                    </m:r>
                    <m:rad>
                      <m:radPr>
                        <m:degHide m:val="on"/>
                        <m:ctrlPr>
                          <a:rPr lang="en-US" sz="2900" b="0" i="1" smtClean="0">
                            <a:latin typeface="Cambria Math"/>
                          </a:rPr>
                        </m:ctrlPr>
                      </m:radPr>
                      <m:deg/>
                      <m:e>
                        <m:f>
                          <m:fPr>
                            <m:ctrlPr>
                              <a:rPr lang="en-US" sz="2900" b="0" i="1" smtClean="0">
                                <a:latin typeface="Cambria Math"/>
                              </a:rPr>
                            </m:ctrlPr>
                          </m:fPr>
                          <m:num>
                            <m:sSup>
                              <m:sSupPr>
                                <m:ctrlPr>
                                  <a:rPr lang="en-US" sz="2900" i="1">
                                    <a:latin typeface="Cambria Math"/>
                                  </a:rPr>
                                </m:ctrlPr>
                              </m:sSupPr>
                              <m:e>
                                <m:r>
                                  <a:rPr lang="en-US" sz="2900" b="0" i="1" smtClean="0">
                                    <a:latin typeface="Cambria Math"/>
                                  </a:rPr>
                                  <m:t>𝑠</m:t>
                                </m:r>
                              </m:e>
                              <m:sup>
                                <m:r>
                                  <a:rPr lang="en-US" sz="2900" i="1">
                                    <a:latin typeface="Cambria Math"/>
                                  </a:rPr>
                                  <m:t>2</m:t>
                                </m:r>
                              </m:sup>
                            </m:sSup>
                          </m:num>
                          <m:den>
                            <m:r>
                              <a:rPr lang="en-US" sz="2900" b="0" i="1" smtClean="0">
                                <a:latin typeface="Cambria Math"/>
                              </a:rPr>
                              <m:t>𝑛</m:t>
                            </m:r>
                          </m:den>
                        </m:f>
                        <m:r>
                          <a:rPr lang="en-US" sz="2900" i="1" smtClean="0">
                            <a:latin typeface="Cambria Math"/>
                          </a:rPr>
                          <m:t> </m:t>
                        </m:r>
                        <m:r>
                          <a:rPr lang="en-US" sz="2900" b="0" i="1" smtClean="0">
                            <a:latin typeface="Cambria Math"/>
                          </a:rPr>
                          <m:t>(1−</m:t>
                        </m:r>
                        <m:f>
                          <m:fPr>
                            <m:ctrlPr>
                              <a:rPr lang="en-US" sz="2900" b="0" i="1" smtClean="0">
                                <a:latin typeface="Cambria Math"/>
                              </a:rPr>
                            </m:ctrlPr>
                          </m:fPr>
                          <m:num>
                            <m:r>
                              <a:rPr lang="en-US" sz="2900" b="0" i="1" smtClean="0">
                                <a:latin typeface="Cambria Math"/>
                              </a:rPr>
                              <m:t>𝑛</m:t>
                            </m:r>
                          </m:num>
                          <m:den>
                            <m:r>
                              <a:rPr lang="en-US" sz="2900" b="0" i="1" smtClean="0">
                                <a:latin typeface="Cambria Math"/>
                              </a:rPr>
                              <m:t>𝑁</m:t>
                            </m:r>
                          </m:den>
                        </m:f>
                      </m:e>
                    </m:rad>
                  </m:oMath>
                </a14:m>
                <a:r>
                  <a:rPr lang="en-US" sz="2900" dirty="0" smtClean="0"/>
                  <a:t>)</a:t>
                </a:r>
                <a:endParaRPr lang="en-US" sz="2900" dirty="0"/>
              </a:p>
              <a:p>
                <a:pPr marL="0" indent="0">
                  <a:buNone/>
                </a:pPr>
                <a:r>
                  <a:rPr lang="en-US" sz="2900" dirty="0" smtClean="0"/>
                  <a:t>            where:</a:t>
                </a:r>
              </a:p>
              <a:p>
                <a:pPr marL="0" indent="0">
                  <a:buNone/>
                </a:pPr>
                <a:r>
                  <a:rPr lang="en-US" sz="2900" dirty="0"/>
                  <a:t> </a:t>
                </a:r>
                <a:r>
                  <a:rPr lang="en-US" sz="2900" dirty="0" smtClean="0"/>
                  <a:t>            </a:t>
                </a:r>
                <a14:m>
                  <m:oMath xmlns:m="http://schemas.openxmlformats.org/officeDocument/2006/math">
                    <m:sSup>
                      <m:sSupPr>
                        <m:ctrlPr>
                          <a:rPr lang="en-US" sz="2900" i="1" smtClean="0">
                            <a:latin typeface="Cambria Math"/>
                          </a:rPr>
                        </m:ctrlPr>
                      </m:sSupPr>
                      <m:e>
                        <m:r>
                          <a:rPr lang="en-US" sz="2900" b="0" i="1" smtClean="0">
                            <a:latin typeface="Cambria Math"/>
                          </a:rPr>
                          <m:t>𝑠</m:t>
                        </m:r>
                      </m:e>
                      <m:sup>
                        <m:r>
                          <a:rPr lang="en-US" sz="2900" i="1">
                            <a:latin typeface="Cambria Math"/>
                          </a:rPr>
                          <m:t>2</m:t>
                        </m:r>
                      </m:sup>
                    </m:sSup>
                    <m:r>
                      <a:rPr lang="en-US" sz="2900" i="1">
                        <a:latin typeface="Cambria Math" panose="02040503050406030204" pitchFamily="18" charset="0"/>
                      </a:rPr>
                      <m:t>=</m:t>
                    </m:r>
                    <m:f>
                      <m:fPr>
                        <m:ctrlPr>
                          <a:rPr lang="en-US" sz="2900" i="1">
                            <a:latin typeface="Cambria Math"/>
                          </a:rPr>
                        </m:ctrlPr>
                      </m:fPr>
                      <m:num>
                        <m:r>
                          <a:rPr lang="en-US" sz="2900" b="0" i="1" smtClean="0">
                            <a:latin typeface="Cambria Math"/>
                          </a:rPr>
                          <m:t>1</m:t>
                        </m:r>
                      </m:num>
                      <m:den>
                        <m:r>
                          <a:rPr lang="en-US" sz="2900" b="0" i="1" smtClean="0">
                            <a:latin typeface="Cambria Math"/>
                          </a:rPr>
                          <m:t>𝑛</m:t>
                        </m:r>
                        <m:r>
                          <a:rPr lang="en-US" sz="2900" i="1">
                            <a:latin typeface="Cambria Math" panose="02040503050406030204" pitchFamily="18" charset="0"/>
                          </a:rPr>
                          <m:t>−1</m:t>
                        </m:r>
                      </m:den>
                    </m:f>
                    <m:nary>
                      <m:naryPr>
                        <m:chr m:val="∑"/>
                        <m:ctrlPr>
                          <a:rPr lang="en-US" sz="2900" i="1">
                            <a:latin typeface="Cambria Math"/>
                          </a:rPr>
                        </m:ctrlPr>
                      </m:naryPr>
                      <m:sub>
                        <m:r>
                          <m:rPr>
                            <m:brk m:alnAt="23"/>
                          </m:rPr>
                          <a:rPr lang="en-US" sz="2900" i="1">
                            <a:latin typeface="Cambria Math" panose="02040503050406030204" pitchFamily="18" charset="0"/>
                          </a:rPr>
                          <m:t>𝑖</m:t>
                        </m:r>
                        <m:r>
                          <a:rPr lang="en-US" sz="2900" i="1">
                            <a:latin typeface="Cambria Math" panose="02040503050406030204" pitchFamily="18" charset="0"/>
                          </a:rPr>
                          <m:t>=1</m:t>
                        </m:r>
                      </m:sub>
                      <m:sup>
                        <m:r>
                          <a:rPr lang="en-US" sz="2900" b="0" i="1" smtClean="0">
                            <a:latin typeface="Cambria Math"/>
                          </a:rPr>
                          <m:t>𝑛</m:t>
                        </m:r>
                      </m:sup>
                      <m:e>
                        <m:sSup>
                          <m:sSupPr>
                            <m:ctrlPr>
                              <a:rPr lang="en-US" sz="2900" i="1">
                                <a:latin typeface="Cambria Math"/>
                              </a:rPr>
                            </m:ctrlPr>
                          </m:sSupPr>
                          <m:e>
                            <m:r>
                              <a:rPr lang="en-US" sz="2900" i="1">
                                <a:latin typeface="Cambria Math" panose="02040503050406030204" pitchFamily="18" charset="0"/>
                              </a:rPr>
                              <m:t>(</m:t>
                            </m:r>
                            <m:sSub>
                              <m:sSubPr>
                                <m:ctrlPr>
                                  <a:rPr lang="en-US" sz="2900" i="1">
                                    <a:latin typeface="Cambria Math"/>
                                  </a:rPr>
                                </m:ctrlPr>
                              </m:sSubPr>
                              <m:e>
                                <m:r>
                                  <a:rPr lang="en-US" sz="2900" b="0" i="1" smtClean="0">
                                    <a:latin typeface="Cambria Math"/>
                                  </a:rPr>
                                  <m:t>𝑋</m:t>
                                </m:r>
                              </m:e>
                              <m:sub>
                                <m:r>
                                  <a:rPr lang="en-US" sz="2900" i="1">
                                    <a:latin typeface="Cambria Math" panose="02040503050406030204" pitchFamily="18" charset="0"/>
                                  </a:rPr>
                                  <m:t>𝑖</m:t>
                                </m:r>
                              </m:sub>
                            </m:sSub>
                            <m:r>
                              <a:rPr lang="en-US" sz="2900" i="1">
                                <a:latin typeface="Cambria Math" panose="02040503050406030204" pitchFamily="18" charset="0"/>
                              </a:rPr>
                              <m:t>−</m:t>
                            </m:r>
                            <m:acc>
                              <m:accPr>
                                <m:chr m:val="̅"/>
                                <m:ctrlPr>
                                  <a:rPr lang="en-US" sz="2900" i="1">
                                    <a:latin typeface="Cambria Math"/>
                                  </a:rPr>
                                </m:ctrlPr>
                              </m:accPr>
                              <m:e>
                                <m:r>
                                  <a:rPr lang="en-US" sz="2900" b="0" i="1" smtClean="0">
                                    <a:latin typeface="Cambria Math"/>
                                  </a:rPr>
                                  <m:t>𝑋</m:t>
                                </m:r>
                              </m:e>
                            </m:acc>
                            <m:r>
                              <a:rPr lang="en-US" sz="2900" i="1">
                                <a:latin typeface="Cambria Math" panose="02040503050406030204" pitchFamily="18" charset="0"/>
                              </a:rPr>
                              <m:t>)</m:t>
                            </m:r>
                          </m:e>
                          <m:sup>
                            <m:r>
                              <a:rPr lang="en-US" sz="2900" i="1">
                                <a:latin typeface="Cambria Math" panose="02040503050406030204" pitchFamily="18" charset="0"/>
                              </a:rPr>
                              <m:t>2</m:t>
                            </m:r>
                          </m:sup>
                        </m:sSup>
                      </m:e>
                    </m:nary>
                  </m:oMath>
                </a14:m>
                <a:endParaRPr lang="en-US" sz="2900" dirty="0" smtClean="0"/>
              </a:p>
              <a:p>
                <a:pPr marL="0" indent="0">
                  <a:buNone/>
                </a:pPr>
                <a:endParaRPr lang="en-US" sz="2900" dirty="0" smtClean="0"/>
              </a:p>
              <a:p>
                <a:r>
                  <a:rPr lang="en-US" sz="2900" b="1" dirty="0" smtClean="0"/>
                  <a:t>Note</a:t>
                </a:r>
                <a:r>
                  <a:rPr lang="en-US" sz="2900" dirty="0" smtClean="0"/>
                  <a:t> when the population is </a:t>
                </a:r>
                <a:r>
                  <a:rPr lang="en-US" sz="2900" dirty="0"/>
                  <a:t>large relative to the sample sizes </a:t>
                </a:r>
                <a:r>
                  <a:rPr lang="en-US" sz="2900" i="1" dirty="0">
                    <a:latin typeface="Times New Roman" panose="02020603050405020304" pitchFamily="18" charset="0"/>
                    <a:cs typeface="Times New Roman" panose="02020603050405020304" pitchFamily="18" charset="0"/>
                  </a:rPr>
                  <a:t>n</a:t>
                </a:r>
                <a:r>
                  <a:rPr lang="en-US" sz="2900" dirty="0"/>
                  <a:t> the </a:t>
                </a:r>
                <a:r>
                  <a:rPr lang="en-US" sz="2900" dirty="0" err="1" smtClean="0"/>
                  <a:t>fpc</a:t>
                </a:r>
                <a:r>
                  <a:rPr lang="en-US" sz="2900" dirty="0" smtClean="0"/>
                  <a:t> </a:t>
                </a:r>
                <a:r>
                  <a:rPr lang="en-US" sz="2900" dirty="0"/>
                  <a:t>is </a:t>
                </a:r>
                <a:r>
                  <a:rPr lang="en-US" sz="2900" dirty="0" smtClean="0"/>
                  <a:t>approximately equal </a:t>
                </a:r>
                <a:r>
                  <a:rPr lang="en-US" sz="2900" dirty="0"/>
                  <a:t>to one</a:t>
                </a:r>
                <a:r>
                  <a:rPr lang="en-US" sz="2900" dirty="0" smtClean="0"/>
                  <a:t>. </a:t>
                </a:r>
              </a:p>
              <a:p>
                <a:r>
                  <a:rPr lang="en-US" sz="2900" b="1" dirty="0" smtClean="0"/>
                  <a:t>Example Gettysburg Address Exercise</a:t>
                </a:r>
                <a:r>
                  <a:rPr lang="en-US" sz="2900" dirty="0" smtClean="0"/>
                  <a:t>:       </a:t>
                </a:r>
                <a:r>
                  <a:rPr lang="en-US" sz="2600" dirty="0" smtClean="0"/>
                  <a:t>http</a:t>
                </a:r>
                <a:r>
                  <a:rPr lang="en-US" sz="2600" dirty="0"/>
                  <a:t>://www.rossmanchance.com/applets/OneSample.html?population=gettysburg</a:t>
                </a:r>
                <a:endParaRPr lang="en-US" sz="2600"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90600"/>
                <a:ext cx="8763000" cy="5486400"/>
              </a:xfrm>
              <a:blipFill rotWithShape="1">
                <a:blip r:embed="rId2"/>
                <a:stretch>
                  <a:fillRect l="-417" t="-1444" r="-695"/>
                </a:stretch>
              </a:blipFill>
            </p:spPr>
            <p:txBody>
              <a:bodyPr/>
              <a:lstStyle/>
              <a:p>
                <a:r>
                  <a:rPr lang="en-US">
                    <a:noFill/>
                  </a:rPr>
                  <a:t> </a:t>
                </a:r>
              </a:p>
            </p:txBody>
          </p:sp>
        </mc:Fallback>
      </mc:AlternateContent>
    </p:spTree>
    <p:extLst>
      <p:ext uri="{BB962C8B-B14F-4D97-AF65-F5344CB8AC3E}">
        <p14:creationId xmlns:p14="http://schemas.microsoft.com/office/powerpoint/2010/main" val="41254287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smtClean="0">
                <a:solidFill>
                  <a:srgbClr val="C00000"/>
                </a:solidFill>
              </a:rPr>
              <a:t>Question 2: One </a:t>
            </a:r>
            <a:r>
              <a:rPr lang="en-US" dirty="0">
                <a:solidFill>
                  <a:srgbClr val="C00000"/>
                </a:solidFill>
              </a:rPr>
              <a:t>Sample t-test</a:t>
            </a:r>
            <a:endParaRPr lang="en-US" altLang="en-US" dirty="0">
              <a:solidFill>
                <a:srgbClr val="C00000"/>
              </a:solidFill>
            </a:endParaRPr>
          </a:p>
        </p:txBody>
      </p:sp>
      <p:sp>
        <p:nvSpPr>
          <p:cNvPr id="23555" name="Rectangle 3"/>
          <p:cNvSpPr>
            <a:spLocks noGrp="1" noChangeArrowheads="1"/>
          </p:cNvSpPr>
          <p:nvPr>
            <p:ph idx="1"/>
          </p:nvPr>
        </p:nvSpPr>
        <p:spPr bwMode="auto">
          <a:xfrm>
            <a:off x="-133350" y="3946822"/>
            <a:ext cx="9144000" cy="26444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indent="0" algn="just" eaLnBrk="1" hangingPunct="1">
              <a:lnSpc>
                <a:spcPct val="90000"/>
              </a:lnSpc>
              <a:buFont typeface="Wingdings" pitchFamily="2" charset="2"/>
              <a:buNone/>
            </a:pPr>
            <a:r>
              <a:rPr lang="en-US" altLang="en-US"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r>
              <a:rPr lang="en-US" altLang="en-US" dirty="0" smtClean="0"/>
              <a:t> Do the calculations manually and confirm them in SAS or R.</a:t>
            </a:r>
          </a:p>
          <a:p>
            <a:pPr indent="0" eaLnBrk="1" hangingPunct="1">
              <a:lnSpc>
                <a:spcPct val="90000"/>
              </a:lnSpc>
              <a:buFont typeface="Wingdings" pitchFamily="2" charset="2"/>
              <a:buNone/>
            </a:pPr>
            <a:endParaRPr lang="en-US" altLang="en-US" dirty="0"/>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64928"/>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92572" y="2028423"/>
            <a:ext cx="4265084" cy="1363503"/>
          </a:xfrm>
          <a:prstGeom prst="rect">
            <a:avLst/>
          </a:prstGeom>
        </p:spPr>
      </p:pic>
      <p:sp>
        <p:nvSpPr>
          <p:cNvPr id="2" name="Title 1"/>
          <p:cNvSpPr>
            <a:spLocks noGrp="1"/>
          </p:cNvSpPr>
          <p:nvPr>
            <p:ph type="title"/>
          </p:nvPr>
        </p:nvSpPr>
        <p:spPr>
          <a:xfrm>
            <a:off x="1048100" y="138000"/>
            <a:ext cx="7118834" cy="457200"/>
          </a:xfrm>
        </p:spPr>
        <p:txBody>
          <a:bodyPr>
            <a:noAutofit/>
          </a:bodyPr>
          <a:lstStyle/>
          <a:p>
            <a:r>
              <a:rPr lang="en-US" sz="3200" dirty="0" smtClean="0">
                <a:solidFill>
                  <a:srgbClr val="C00000"/>
                </a:solidFill>
              </a:rPr>
              <a:t>Q2: Let’s </a:t>
            </a:r>
            <a:r>
              <a:rPr lang="en-US" sz="3200" dirty="0">
                <a:solidFill>
                  <a:srgbClr val="C00000"/>
                </a:solidFill>
              </a:rPr>
              <a:t>Formalize This Test Into 6 </a:t>
            </a:r>
            <a:r>
              <a:rPr lang="en-US" sz="3200" dirty="0" smtClean="0">
                <a:solidFill>
                  <a:srgbClr val="C00000"/>
                </a:solidFill>
              </a:rPr>
              <a:t>Steps</a:t>
            </a:r>
            <a:endParaRPr lang="en-US" sz="3200" dirty="0">
              <a:solidFill>
                <a:srgbClr val="C00000"/>
              </a:solidFill>
            </a:endParaRPr>
          </a:p>
        </p:txBody>
      </p:sp>
      <mc:AlternateContent xmlns:mc="http://schemas.openxmlformats.org/markup-compatibility/2006">
        <mc:Choice xmlns:a14="http://schemas.microsoft.com/office/drawing/2010/main" Requires="a14">
          <p:sp>
            <p:nvSpPr>
              <p:cNvPr id="4" name="TextBox 3"/>
              <p:cNvSpPr txBox="1"/>
              <p:nvPr/>
            </p:nvSpPr>
            <p:spPr>
              <a:xfrm>
                <a:off x="234273" y="761106"/>
                <a:ext cx="8458200" cy="369332"/>
              </a:xfrm>
              <a:prstGeom prst="rect">
                <a:avLst/>
              </a:prstGeom>
              <a:noFill/>
            </p:spPr>
            <p:txBody>
              <a:bodyPr wrap="square" rtlCol="0">
                <a:spAutoFit/>
              </a:bodyPr>
              <a:lstStyle/>
              <a:p>
                <a:pPr algn="ctr"/>
                <a:r>
                  <a:rPr lang="en-US" dirty="0" smtClean="0"/>
                  <a:t>sample </a:t>
                </a:r>
                <a:r>
                  <a:rPr lang="en-US" dirty="0"/>
                  <a:t>of size </a:t>
                </a:r>
                <a:r>
                  <a:rPr lang="en-US" i="1" dirty="0">
                    <a:latin typeface="Times New Roman" panose="02020603050405020304" pitchFamily="18" charset="0"/>
                    <a:cs typeface="Times New Roman" panose="02020603050405020304" pitchFamily="18" charset="0"/>
                  </a:rPr>
                  <a:t>n</a:t>
                </a:r>
                <a:r>
                  <a:rPr lang="en-US" dirty="0"/>
                  <a:t> = </a:t>
                </a:r>
                <a:r>
                  <a:rPr lang="en-US" dirty="0" smtClean="0"/>
                  <a:t>7,  </a:t>
                </a:r>
                <a14:m>
                  <m:oMath xmlns:m="http://schemas.openxmlformats.org/officeDocument/2006/math">
                    <m:acc>
                      <m:accPr>
                        <m:chr m:val="̅"/>
                        <m:ctrlPr>
                          <a:rPr lang="en-US" b="0" i="1" smtClean="0">
                            <a:latin typeface="Cambria Math"/>
                          </a:rPr>
                        </m:ctrlPr>
                      </m:accPr>
                      <m:e>
                        <m:r>
                          <a:rPr lang="en-US" b="0" i="1" smtClean="0">
                            <a:latin typeface="Cambria Math"/>
                          </a:rPr>
                          <m:t>𝑥</m:t>
                        </m:r>
                      </m:e>
                    </m:acc>
                  </m:oMath>
                </a14:m>
                <a:r>
                  <a:rPr lang="en-US" dirty="0"/>
                  <a:t> = 29.86 </a:t>
                </a:r>
                <a:r>
                  <a:rPr lang="en-US" dirty="0" smtClean="0"/>
                  <a:t>years, </a:t>
                </a:r>
                <a:r>
                  <a:rPr lang="en-US" dirty="0"/>
                  <a:t>and </a:t>
                </a:r>
                <a:r>
                  <a:rPr lang="en-US" i="1" dirty="0">
                    <a:latin typeface="Times New Roman" panose="02020603050405020304" pitchFamily="18" charset="0"/>
                    <a:cs typeface="Times New Roman" panose="02020603050405020304" pitchFamily="18" charset="0"/>
                  </a:rPr>
                  <a:t>s</a:t>
                </a:r>
                <a:r>
                  <a:rPr lang="en-US" dirty="0"/>
                  <a:t> = 7.09 years. </a:t>
                </a:r>
              </a:p>
            </p:txBody>
          </p:sp>
        </mc:Choice>
        <mc:Fallback>
          <p:sp>
            <p:nvSpPr>
              <p:cNvPr id="4" name="TextBox 3"/>
              <p:cNvSpPr txBox="1">
                <a:spLocks noRot="1" noChangeAspect="1" noMove="1" noResize="1" noEditPoints="1" noAdjustHandles="1" noChangeArrowheads="1" noChangeShapeType="1" noTextEdit="1"/>
              </p:cNvSpPr>
              <p:nvPr/>
            </p:nvSpPr>
            <p:spPr>
              <a:xfrm>
                <a:off x="234273" y="761106"/>
                <a:ext cx="8458200" cy="369332"/>
              </a:xfrm>
              <a:prstGeom prst="rect">
                <a:avLst/>
              </a:prstGeom>
              <a:blipFill rotWithShape="1">
                <a:blip r:embed="rId3"/>
                <a:stretch>
                  <a:fillRect t="-10000" b="-26667"/>
                </a:stretch>
              </a:blipFill>
            </p:spPr>
            <p:txBody>
              <a:bodyPr/>
              <a:lstStyle/>
              <a:p>
                <a:r>
                  <a:rPr lang="en-US">
                    <a:noFill/>
                  </a:rPr>
                  <a:t> </a:t>
                </a:r>
              </a:p>
            </p:txBody>
          </p:sp>
        </mc:Fallback>
      </mc:AlternateContent>
      <p:sp>
        <p:nvSpPr>
          <p:cNvPr id="10" name="TextBox 9"/>
          <p:cNvSpPr txBox="1"/>
          <p:nvPr/>
        </p:nvSpPr>
        <p:spPr>
          <a:xfrm>
            <a:off x="195943" y="1668517"/>
            <a:ext cx="8823148" cy="369332"/>
          </a:xfrm>
          <a:prstGeom prst="rect">
            <a:avLst/>
          </a:prstGeom>
          <a:solidFill>
            <a:schemeClr val="bg1"/>
          </a:solidFill>
        </p:spPr>
        <p:txBody>
          <a:bodyPr wrap="square" rtlCol="0">
            <a:spAutoFit/>
          </a:bodyPr>
          <a:lstStyle/>
          <a:p>
            <a:r>
              <a:rPr lang="en-US" b="1" dirty="0"/>
              <a:t>Step 2: </a:t>
            </a:r>
            <a:r>
              <a:rPr lang="en-US" dirty="0"/>
              <a:t>Draw and Shade and Find the Critical Value.</a:t>
            </a:r>
          </a:p>
        </p:txBody>
      </p:sp>
      <p:sp>
        <p:nvSpPr>
          <p:cNvPr id="21" name="TextBox 20"/>
          <p:cNvSpPr txBox="1"/>
          <p:nvPr/>
        </p:nvSpPr>
        <p:spPr>
          <a:xfrm>
            <a:off x="112235" y="3465641"/>
            <a:ext cx="8823148" cy="369332"/>
          </a:xfrm>
          <a:prstGeom prst="rect">
            <a:avLst/>
          </a:prstGeom>
          <a:noFill/>
        </p:spPr>
        <p:txBody>
          <a:bodyPr wrap="square" rtlCol="0">
            <a:spAutoFit/>
          </a:bodyPr>
          <a:lstStyle/>
          <a:p>
            <a:r>
              <a:rPr lang="en-US" b="1" dirty="0"/>
              <a:t>Step 3:</a:t>
            </a:r>
            <a:r>
              <a:rPr lang="en-US" dirty="0"/>
              <a:t> Find the test statistic. (The t value for the data.)</a:t>
            </a:r>
          </a:p>
        </p:txBody>
      </p:sp>
      <mc:AlternateContent xmlns:mc="http://schemas.openxmlformats.org/markup-compatibility/2006" xmlns:a14="http://schemas.microsoft.com/office/drawing/2010/main">
        <mc:Choice Requires="a14">
          <p:sp>
            <p:nvSpPr>
              <p:cNvPr id="18" name="Rectangle 17"/>
              <p:cNvSpPr/>
              <p:nvPr/>
            </p:nvSpPr>
            <p:spPr>
              <a:xfrm>
                <a:off x="5891055" y="3113924"/>
                <a:ext cx="2658539" cy="729815"/>
              </a:xfrm>
              <a:prstGeom prst="rect">
                <a:avLst/>
              </a:prstGeom>
              <a:ln>
                <a:solidFill>
                  <a:schemeClr val="accent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a:rPr>
                          </m:ctrlPr>
                        </m:fPr>
                        <m:num>
                          <m:acc>
                            <m:accPr>
                              <m:chr m:val="̅"/>
                              <m:ctrlPr>
                                <a:rPr lang="en-US" sz="1400" b="0" i="1" smtClean="0">
                                  <a:latin typeface="Cambria Math"/>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a:rPr>
                              </m:ctrlPr>
                            </m:fPr>
                            <m:num>
                              <m:r>
                                <a:rPr lang="en-US" sz="1400" b="0" i="1" smtClean="0">
                                  <a:latin typeface="Cambria Math"/>
                                </a:rPr>
                                <m:t>𝑠</m:t>
                              </m:r>
                            </m:num>
                            <m:den>
                              <m:rad>
                                <m:radPr>
                                  <m:degHide m:val="on"/>
                                  <m:ctrlPr>
                                    <a:rPr lang="en-US" sz="1400" i="1" smtClean="0">
                                      <a:latin typeface="Cambria Math"/>
                                    </a:rPr>
                                  </m:ctrlPr>
                                </m:radPr>
                                <m:deg/>
                                <m:e>
                                  <m:r>
                                    <a:rPr lang="en-US" sz="1400" b="0" i="1" smtClean="0">
                                      <a:latin typeface="Cambria Math"/>
                                    </a:rPr>
                                    <m:t>𝑛</m:t>
                                  </m:r>
                                </m:e>
                              </m:rad>
                            </m:den>
                          </m:f>
                        </m:den>
                      </m:f>
                      <m:r>
                        <a:rPr lang="en-US" sz="1400" b="0" i="1" smtClean="0">
                          <a:latin typeface="Cambria Math"/>
                        </a:rPr>
                        <m:t>=</m:t>
                      </m:r>
                      <m:f>
                        <m:fPr>
                          <m:ctrlPr>
                            <a:rPr lang="en-US" sz="1400" i="1">
                              <a:latin typeface="Cambria Math"/>
                            </a:rPr>
                          </m:ctrlPr>
                        </m:fPr>
                        <m:num>
                          <m:r>
                            <a:rPr lang="en-US" sz="1400" i="1">
                              <a:latin typeface="Cambria Math" panose="02040503050406030204" pitchFamily="18" charset="0"/>
                            </a:rPr>
                            <m:t>29.86</m:t>
                          </m:r>
                          <m:r>
                            <a:rPr lang="en-US" sz="1400" i="1">
                              <a:latin typeface="Cambria Math"/>
                            </a:rPr>
                            <m:t>−</m:t>
                          </m:r>
                          <m:r>
                            <a:rPr lang="en-US" sz="1400" i="1">
                              <a:latin typeface="Cambria Math" panose="02040503050406030204" pitchFamily="18" charset="0"/>
                            </a:rPr>
                            <m:t>21</m:t>
                          </m:r>
                        </m:num>
                        <m:den>
                          <m:f>
                            <m:fPr>
                              <m:ctrlPr>
                                <a:rPr lang="en-US" sz="1400" i="1">
                                  <a:latin typeface="Cambria Math"/>
                                </a:rPr>
                              </m:ctrlPr>
                            </m:fPr>
                            <m:num>
                              <m:r>
                                <a:rPr lang="en-US" sz="1400" i="1">
                                  <a:latin typeface="Cambria Math" panose="02040503050406030204" pitchFamily="18" charset="0"/>
                                </a:rPr>
                                <m:t>7.09</m:t>
                              </m:r>
                            </m:num>
                            <m:den>
                              <m:rad>
                                <m:radPr>
                                  <m:degHide m:val="on"/>
                                  <m:ctrlPr>
                                    <a:rPr lang="en-US" sz="1400" i="1">
                                      <a:latin typeface="Cambria Math"/>
                                    </a:rPr>
                                  </m:ctrlPr>
                                </m:radPr>
                                <m:deg/>
                                <m:e>
                                  <m:r>
                                    <a:rPr lang="en-US" sz="1400" i="1">
                                      <a:latin typeface="Cambria Math" panose="02040503050406030204" pitchFamily="18" charset="0"/>
                                    </a:rPr>
                                    <m:t>7</m:t>
                                  </m:r>
                                </m:e>
                              </m:rad>
                            </m:den>
                          </m:f>
                        </m:den>
                      </m:f>
                      <m:r>
                        <a:rPr lang="en-US" sz="1400" b="1">
                          <a:latin typeface="Cambria Math"/>
                        </a:rPr>
                        <m:t>=</m:t>
                      </m:r>
                      <m:r>
                        <a:rPr lang="en-US" sz="1400" b="1">
                          <a:solidFill>
                            <a:srgbClr val="FF0000"/>
                          </a:solidFill>
                          <a:latin typeface="Cambria Math" panose="02040503050406030204" pitchFamily="18" charset="0"/>
                        </a:rPr>
                        <m:t>𝟑</m:t>
                      </m:r>
                      <m:r>
                        <a:rPr lang="en-US" sz="1400" b="1">
                          <a:solidFill>
                            <a:srgbClr val="FF0000"/>
                          </a:solidFill>
                          <a:latin typeface="Cambria Math" panose="02040503050406030204" pitchFamily="18" charset="0"/>
                        </a:rPr>
                        <m:t>.</m:t>
                      </m:r>
                      <m:r>
                        <a:rPr lang="en-US" sz="1400" b="1">
                          <a:solidFill>
                            <a:srgbClr val="FF0000"/>
                          </a:solidFill>
                          <a:latin typeface="Cambria Math" panose="02040503050406030204" pitchFamily="18" charset="0"/>
                        </a:rPr>
                        <m:t>𝟑𝟏</m:t>
                      </m:r>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5891055" y="3113924"/>
                <a:ext cx="2658539" cy="729815"/>
              </a:xfrm>
              <a:prstGeom prst="rect">
                <a:avLst/>
              </a:prstGeom>
              <a:blipFill rotWithShape="1">
                <a:blip r:embed="rId4"/>
                <a:stretch>
                  <a:fillRect/>
                </a:stretch>
              </a:blipFill>
              <a:ln>
                <a:solidFill>
                  <a:schemeClr val="accent1"/>
                </a:solidFill>
              </a:ln>
            </p:spPr>
            <p:txBody>
              <a:bodyPr/>
              <a:lstStyle/>
              <a:p>
                <a:r>
                  <a:rPr lang="en-US">
                    <a:noFill/>
                  </a:rPr>
                  <a:t> </a:t>
                </a:r>
              </a:p>
            </p:txBody>
          </p:sp>
        </mc:Fallback>
      </mc:AlternateContent>
      <p:sp>
        <p:nvSpPr>
          <p:cNvPr id="15" name="TextBox 14"/>
          <p:cNvSpPr txBox="1"/>
          <p:nvPr/>
        </p:nvSpPr>
        <p:spPr>
          <a:xfrm>
            <a:off x="155777" y="3843739"/>
            <a:ext cx="8779606" cy="369332"/>
          </a:xfrm>
          <a:prstGeom prst="rect">
            <a:avLst/>
          </a:prstGeom>
          <a:noFill/>
        </p:spPr>
        <p:txBody>
          <a:bodyPr wrap="square" rtlCol="0">
            <a:spAutoFit/>
          </a:bodyPr>
          <a:lstStyle/>
          <a:p>
            <a:r>
              <a:rPr lang="en-US" b="1" dirty="0"/>
              <a:t>Step 4:</a:t>
            </a:r>
            <a:r>
              <a:rPr lang="en-US" dirty="0"/>
              <a:t> Find the p-value: P-value </a:t>
            </a:r>
            <a:r>
              <a:rPr lang="en-US" dirty="0" smtClean="0"/>
              <a:t>P(t</a:t>
            </a:r>
            <a:r>
              <a:rPr lang="en-US" baseline="-25000" dirty="0" smtClean="0"/>
              <a:t>7</a:t>
            </a:r>
            <a:r>
              <a:rPr lang="en-US" dirty="0" smtClean="0"/>
              <a:t> &gt; 3.31) = 0.0162 </a:t>
            </a:r>
            <a:r>
              <a:rPr lang="en-US" dirty="0"/>
              <a:t>&lt; 0.05</a:t>
            </a:r>
          </a:p>
        </p:txBody>
      </p:sp>
      <p:sp>
        <p:nvSpPr>
          <p:cNvPr id="12" name="TextBox 11"/>
          <p:cNvSpPr txBox="1"/>
          <p:nvPr/>
        </p:nvSpPr>
        <p:spPr>
          <a:xfrm>
            <a:off x="112235" y="4214076"/>
            <a:ext cx="8779606" cy="369332"/>
          </a:xfrm>
          <a:prstGeom prst="rect">
            <a:avLst/>
          </a:prstGeom>
          <a:noFill/>
        </p:spPr>
        <p:txBody>
          <a:bodyPr wrap="square" rtlCol="0">
            <a:spAutoFit/>
          </a:bodyPr>
          <a:lstStyle/>
          <a:p>
            <a:r>
              <a:rPr lang="en-US" b="1" dirty="0"/>
              <a:t>Step 5:  </a:t>
            </a:r>
            <a:r>
              <a:rPr lang="en-US" dirty="0"/>
              <a:t>REJECT H</a:t>
            </a:r>
            <a:r>
              <a:rPr lang="en-US" baseline="-25000" dirty="0"/>
              <a:t>0</a:t>
            </a:r>
            <a:r>
              <a:rPr lang="en-US" dirty="0"/>
              <a:t>  </a:t>
            </a:r>
          </a:p>
        </p:txBody>
      </p:sp>
      <p:sp>
        <p:nvSpPr>
          <p:cNvPr id="13" name="TextBox 12"/>
          <p:cNvSpPr txBox="1"/>
          <p:nvPr/>
        </p:nvSpPr>
        <p:spPr>
          <a:xfrm>
            <a:off x="155777" y="4583408"/>
            <a:ext cx="8779606" cy="1477328"/>
          </a:xfrm>
          <a:prstGeom prst="rect">
            <a:avLst/>
          </a:prstGeom>
          <a:noFill/>
        </p:spPr>
        <p:txBody>
          <a:bodyPr wrap="square" rtlCol="0">
            <a:spAutoFit/>
          </a:bodyPr>
          <a:lstStyle/>
          <a:p>
            <a:pPr algn="just"/>
            <a:r>
              <a:rPr lang="en-US" b="1" dirty="0"/>
              <a:t>Step 6</a:t>
            </a:r>
            <a:r>
              <a:rPr lang="en-US" dirty="0"/>
              <a:t>:  There is sufficient evidence to conclude that the true mean age of patrons at the Comber at 7pm is not equal to 21 (</a:t>
            </a:r>
            <a:r>
              <a:rPr lang="en-US" dirty="0">
                <a:solidFill>
                  <a:srgbClr val="FF0000"/>
                </a:solidFill>
              </a:rPr>
              <a:t>p-value =0.0162 </a:t>
            </a:r>
            <a:r>
              <a:rPr lang="en-US" dirty="0"/>
              <a:t>from a t-test). We could also say that there is sufficient evidence to conclude that the true mean is greater than 21. (Consider the red area in the right most tail.) </a:t>
            </a:r>
            <a:r>
              <a:rPr lang="en-US" dirty="0">
                <a:solidFill>
                  <a:srgbClr val="FF0000"/>
                </a:solidFill>
              </a:rPr>
              <a:t>This was not a random sample of all times, only at 7pm; thus, the result cannot be applied to the bar at all times.  The results are nevertheless intriguing.</a:t>
            </a:r>
            <a:r>
              <a:rPr lang="en-US" dirty="0"/>
              <a:t>   </a:t>
            </a:r>
          </a:p>
        </p:txBody>
      </p:sp>
      <p:sp>
        <p:nvSpPr>
          <p:cNvPr id="5" name="TextBox 4"/>
          <p:cNvSpPr txBox="1"/>
          <p:nvPr/>
        </p:nvSpPr>
        <p:spPr>
          <a:xfrm>
            <a:off x="195943" y="1299715"/>
            <a:ext cx="8302751" cy="369332"/>
          </a:xfrm>
          <a:prstGeom prst="rect">
            <a:avLst/>
          </a:prstGeom>
          <a:solidFill>
            <a:schemeClr val="bg1"/>
          </a:solidFill>
        </p:spPr>
        <p:txBody>
          <a:bodyPr wrap="square" rtlCol="0">
            <a:spAutoFit/>
          </a:bodyPr>
          <a:lstStyle/>
          <a:p>
            <a:r>
              <a:rPr lang="en-US" b="1" dirty="0"/>
              <a:t>Step 1:</a:t>
            </a:r>
            <a:r>
              <a:rPr lang="en-US" dirty="0"/>
              <a:t> Identify the null (H</a:t>
            </a:r>
            <a:r>
              <a:rPr lang="en-US" baseline="-25000" dirty="0"/>
              <a:t>0</a:t>
            </a:r>
            <a:r>
              <a:rPr lang="en-US" dirty="0"/>
              <a:t>) and alternative (H</a:t>
            </a:r>
            <a:r>
              <a:rPr lang="en-US" baseline="-25000" dirty="0"/>
              <a:t>a</a:t>
            </a:r>
            <a:r>
              <a:rPr lang="en-US" dirty="0"/>
              <a:t>) hypothesis. </a:t>
            </a:r>
          </a:p>
        </p:txBody>
      </p:sp>
      <mc:AlternateContent xmlns:mc="http://schemas.openxmlformats.org/markup-compatibility/2006" xmlns:a14="http://schemas.microsoft.com/office/drawing/2010/main">
        <mc:Choice Requires="a14">
          <p:sp>
            <p:nvSpPr>
              <p:cNvPr id="9" name="TextBox 8"/>
              <p:cNvSpPr txBox="1"/>
              <p:nvPr/>
            </p:nvSpPr>
            <p:spPr>
              <a:xfrm>
                <a:off x="6011665" y="1130438"/>
                <a:ext cx="1317797" cy="707886"/>
              </a:xfrm>
              <a:prstGeom prst="rect">
                <a:avLst/>
              </a:prstGeom>
              <a:noFill/>
              <a:ln>
                <a:solidFill>
                  <a:schemeClr val="accent1"/>
                </a:solidFill>
              </a:ln>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000" i="1" smtClean="0">
                        <a:latin typeface="Cambria Math"/>
                      </a:rPr>
                      <m:t>µ</m:t>
                    </m:r>
                    <m:r>
                      <a:rPr lang="en-US" sz="2000" b="0" i="1" smtClean="0">
                        <a:latin typeface="Cambria Math"/>
                      </a:rPr>
                      <m:t>=</m:t>
                    </m:r>
                    <m:r>
                      <a:rPr lang="en-US" sz="20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6011665" y="1130438"/>
                <a:ext cx="1317797" cy="707886"/>
              </a:xfrm>
              <a:prstGeom prst="rect">
                <a:avLst/>
              </a:prstGeom>
              <a:blipFill rotWithShape="1">
                <a:blip r:embed="rId5"/>
                <a:stretch>
                  <a:fillRect l="-4128" t="-3361" b="-12605"/>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406847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2F926E-F7FE-2343-AEF4-C5307868D524}"/>
              </a:ext>
            </a:extLst>
          </p:cNvPr>
          <p:cNvSpPr>
            <a:spLocks noGrp="1"/>
          </p:cNvSpPr>
          <p:nvPr>
            <p:ph type="title"/>
          </p:nvPr>
        </p:nvSpPr>
        <p:spPr/>
        <p:txBody>
          <a:bodyPr/>
          <a:lstStyle/>
          <a:p>
            <a:r>
              <a:rPr lang="en-US" dirty="0" smtClean="0">
                <a:solidFill>
                  <a:srgbClr val="C00000"/>
                </a:solidFill>
              </a:rPr>
              <a:t>Q2: SAS Code</a:t>
            </a:r>
            <a:endParaRPr lang="en-US" dirty="0">
              <a:solidFill>
                <a:srgbClr val="C00000"/>
              </a:solidFill>
            </a:endParaRPr>
          </a:p>
        </p:txBody>
      </p:sp>
      <p:pic>
        <p:nvPicPr>
          <p:cNvPr id="5" name="Content Placeholder 4" descr="C:\Users\Martin\AppData\Local\Microsoft\Windows\INetCache\Content.Word\New Picture (6).bmp"/>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243" y="1988721"/>
            <a:ext cx="3573703" cy="3728267"/>
          </a:xfrm>
          <a:prstGeom prst="rect">
            <a:avLst/>
          </a:prstGeom>
          <a:noFill/>
          <a:ln>
            <a:solidFill>
              <a:schemeClr val="accent1"/>
            </a:solidFill>
          </a:ln>
        </p:spPr>
      </p:pic>
      <p:sp>
        <p:nvSpPr>
          <p:cNvPr id="4" name="Slide Number Placeholder 3">
            <a:extLst>
              <a:ext uri="{FF2B5EF4-FFF2-40B4-BE49-F238E27FC236}">
                <a16:creationId xmlns:a16="http://schemas.microsoft.com/office/drawing/2014/main" xmlns="" id="{FDA60F01-7417-C946-B4B0-56ABE2C98297}"/>
              </a:ext>
            </a:extLst>
          </p:cNvPr>
          <p:cNvSpPr>
            <a:spLocks noGrp="1"/>
          </p:cNvSpPr>
          <p:nvPr>
            <p:ph type="sldNum" sz="quarter" idx="12"/>
          </p:nvPr>
        </p:nvSpPr>
        <p:spPr/>
        <p:txBody>
          <a:bodyPr/>
          <a:lstStyle/>
          <a:p>
            <a:pPr>
              <a:defRPr/>
            </a:pPr>
            <a:fld id="{85BC5B7D-D6B0-4550-9BAF-D21F2647AC79}" type="slidenum">
              <a:rPr lang="en-US" altLang="en-US" smtClean="0"/>
              <a:pPr>
                <a:defRPr/>
              </a:pPr>
              <a:t>22</a:t>
            </a:fld>
            <a:endParaRPr lang="en-US" altLang="en-US" dirty="0"/>
          </a:p>
        </p:txBody>
      </p:sp>
      <p:pic>
        <p:nvPicPr>
          <p:cNvPr id="6" name="Picture 5" descr="C:\Users\Martin\AppData\Local\Microsoft\Windows\INetCache\Content.Word\New Picture (6).bmp"/>
          <p:cNvPicPr/>
          <p:nvPr/>
        </p:nvPicPr>
        <p:blipFill>
          <a:blip r:embed="rId3">
            <a:extLst>
              <a:ext uri="{28A0092B-C50C-407E-A947-70E740481C1C}">
                <a14:useLocalDpi xmlns:a14="http://schemas.microsoft.com/office/drawing/2010/main" val="0"/>
              </a:ext>
            </a:extLst>
          </a:blip>
          <a:srcRect/>
          <a:stretch>
            <a:fillRect/>
          </a:stretch>
        </p:blipFill>
        <p:spPr bwMode="auto">
          <a:xfrm>
            <a:off x="4850295" y="2027583"/>
            <a:ext cx="3143250" cy="3689405"/>
          </a:xfrm>
          <a:prstGeom prst="rect">
            <a:avLst/>
          </a:prstGeom>
          <a:noFill/>
          <a:ln>
            <a:solidFill>
              <a:schemeClr val="accent1"/>
            </a:solidFill>
          </a:ln>
        </p:spPr>
      </p:pic>
      <p:sp>
        <p:nvSpPr>
          <p:cNvPr id="7" name="Rectangle 6"/>
          <p:cNvSpPr/>
          <p:nvPr/>
        </p:nvSpPr>
        <p:spPr>
          <a:xfrm>
            <a:off x="5483666" y="3872286"/>
            <a:ext cx="938254" cy="659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02459" y="5193528"/>
            <a:ext cx="417611" cy="292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398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Q2: R-Code</a:t>
            </a:r>
            <a:endParaRPr lang="en-US" dirty="0">
              <a:solidFill>
                <a:srgbClr val="C00000"/>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62476" y="1772705"/>
            <a:ext cx="6019048" cy="418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23</a:t>
            </a:fld>
            <a:endParaRPr lang="en-US" altLang="en-US" dirty="0"/>
          </a:p>
        </p:txBody>
      </p:sp>
    </p:spTree>
    <p:extLst>
      <p:ext uri="{BB962C8B-B14F-4D97-AF65-F5344CB8AC3E}">
        <p14:creationId xmlns:p14="http://schemas.microsoft.com/office/powerpoint/2010/main" val="28564227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F762A0-A325-2C4E-8FB2-6D4EBE8723A9}"/>
              </a:ext>
            </a:extLst>
          </p:cNvPr>
          <p:cNvSpPr>
            <a:spLocks noGrp="1"/>
          </p:cNvSpPr>
          <p:nvPr>
            <p:ph type="title"/>
          </p:nvPr>
        </p:nvSpPr>
        <p:spPr/>
        <p:txBody>
          <a:bodyPr/>
          <a:lstStyle/>
          <a:p>
            <a:r>
              <a:rPr lang="en-US" dirty="0">
                <a:solidFill>
                  <a:srgbClr val="C00000"/>
                </a:solidFill>
              </a:rPr>
              <a:t>Q 3: Also in the Homework </a:t>
            </a:r>
          </a:p>
        </p:txBody>
      </p:sp>
      <p:sp>
        <p:nvSpPr>
          <p:cNvPr id="4" name="Slide Number Placeholder 3">
            <a:extLst>
              <a:ext uri="{FF2B5EF4-FFF2-40B4-BE49-F238E27FC236}">
                <a16:creationId xmlns:a16="http://schemas.microsoft.com/office/drawing/2014/main" xmlns="" id="{6D562A6A-2FAC-B041-B3E1-4592AF8A2115}"/>
              </a:ext>
            </a:extLst>
          </p:cNvPr>
          <p:cNvSpPr>
            <a:spLocks noGrp="1"/>
          </p:cNvSpPr>
          <p:nvPr>
            <p:ph type="sldNum" sz="quarter" idx="12"/>
          </p:nvPr>
        </p:nvSpPr>
        <p:spPr/>
        <p:txBody>
          <a:bodyPr/>
          <a:lstStyle/>
          <a:p>
            <a:pPr>
              <a:defRPr/>
            </a:pPr>
            <a:fld id="{85BC5B7D-D6B0-4550-9BAF-D21F2647AC79}" type="slidenum">
              <a:rPr lang="en-US" altLang="en-US" smtClean="0"/>
              <a:pPr>
                <a:defRPr/>
              </a:pPr>
              <a:t>24</a:t>
            </a:fld>
            <a:endParaRPr lang="en-US" altLang="en-US" dirty="0"/>
          </a:p>
        </p:txBody>
      </p:sp>
      <p:pic>
        <p:nvPicPr>
          <p:cNvPr id="6" name="Picture 5">
            <a:extLst>
              <a:ext uri="{FF2B5EF4-FFF2-40B4-BE49-F238E27FC236}">
                <a16:creationId xmlns:a16="http://schemas.microsoft.com/office/drawing/2014/main" xmlns="" id="{86D7A612-512A-0146-869B-B77F29EBDFCB}"/>
              </a:ext>
            </a:extLst>
          </p:cNvPr>
          <p:cNvPicPr>
            <a:picLocks noChangeAspect="1"/>
          </p:cNvPicPr>
          <p:nvPr/>
        </p:nvPicPr>
        <p:blipFill>
          <a:blip r:embed="rId2"/>
          <a:stretch>
            <a:fillRect/>
          </a:stretch>
        </p:blipFill>
        <p:spPr>
          <a:xfrm>
            <a:off x="1037231" y="1302508"/>
            <a:ext cx="7001300" cy="4983992"/>
          </a:xfrm>
          <a:prstGeom prst="rect">
            <a:avLst/>
          </a:prstGeom>
        </p:spPr>
      </p:pic>
    </p:spTree>
    <p:extLst>
      <p:ext uri="{BB962C8B-B14F-4D97-AF65-F5344CB8AC3E}">
        <p14:creationId xmlns:p14="http://schemas.microsoft.com/office/powerpoint/2010/main" val="2842744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704" y="178944"/>
            <a:ext cx="6253625" cy="457200"/>
          </a:xfrm>
        </p:spPr>
        <p:txBody>
          <a:bodyPr>
            <a:noAutofit/>
          </a:bodyPr>
          <a:lstStyle/>
          <a:p>
            <a:r>
              <a:rPr lang="en-US" sz="2800" dirty="0" smtClean="0">
                <a:solidFill>
                  <a:srgbClr val="C00000"/>
                </a:solidFill>
              </a:rPr>
              <a:t>Q3: Let’s </a:t>
            </a:r>
            <a:r>
              <a:rPr lang="en-US" sz="2800" dirty="0">
                <a:solidFill>
                  <a:srgbClr val="C00000"/>
                </a:solidFill>
              </a:rPr>
              <a:t>Formalize This Test Into 6 </a:t>
            </a:r>
            <a:r>
              <a:rPr lang="en-US" sz="2800" dirty="0" smtClean="0">
                <a:solidFill>
                  <a:srgbClr val="C00000"/>
                </a:solidFill>
              </a:rPr>
              <a:t>Steps</a:t>
            </a:r>
            <a:endParaRPr lang="en-US" sz="2800" dirty="0">
              <a:solidFill>
                <a:srgbClr val="C00000"/>
              </a:solidFill>
            </a:endParaRPr>
          </a:p>
        </p:txBody>
      </p:sp>
      <mc:AlternateContent xmlns:mc="http://schemas.openxmlformats.org/markup-compatibility/2006" xmlns:a14="http://schemas.microsoft.com/office/drawing/2010/main">
        <mc:Choice Requires="a14">
          <p:sp>
            <p:nvSpPr>
              <p:cNvPr id="4" name="TextBox 3"/>
              <p:cNvSpPr txBox="1"/>
              <p:nvPr/>
            </p:nvSpPr>
            <p:spPr>
              <a:xfrm>
                <a:off x="234273" y="761106"/>
                <a:ext cx="8458200" cy="369332"/>
              </a:xfrm>
              <a:prstGeom prst="rect">
                <a:avLst/>
              </a:prstGeom>
              <a:noFill/>
            </p:spPr>
            <p:txBody>
              <a:bodyPr wrap="square" rtlCol="0">
                <a:spAutoFit/>
              </a:bodyPr>
              <a:lstStyle/>
              <a:p>
                <a:pPr algn="ctr"/>
                <a:r>
                  <a:rPr lang="en-US" dirty="0" smtClean="0"/>
                  <a:t>sample </a:t>
                </a:r>
                <a:r>
                  <a:rPr lang="en-US" dirty="0"/>
                  <a:t>of size </a:t>
                </a:r>
                <a:r>
                  <a:rPr lang="en-US" i="1" dirty="0" smtClean="0">
                    <a:latin typeface="Times New Roman" panose="02020603050405020304" pitchFamily="18" charset="0"/>
                    <a:cs typeface="Times New Roman" panose="02020603050405020304" pitchFamily="18" charset="0"/>
                  </a:rPr>
                  <a:t>n</a:t>
                </a:r>
                <a:r>
                  <a:rPr lang="en-US" i="1" baseline="-25000" dirty="0" smtClean="0">
                    <a:latin typeface="Times New Roman" panose="02020603050405020304" pitchFamily="18" charset="0"/>
                    <a:cs typeface="Times New Roman" panose="02020603050405020304" pitchFamily="18" charset="0"/>
                  </a:rPr>
                  <a:t>1</a:t>
                </a:r>
                <a:r>
                  <a:rPr lang="en-US" dirty="0" smtClean="0"/>
                  <a:t> </a:t>
                </a:r>
                <a:r>
                  <a:rPr lang="en-US" dirty="0"/>
                  <a:t>= </a:t>
                </a:r>
                <a:r>
                  <a:rPr lang="en-US" dirty="0" smtClean="0"/>
                  <a:t>16,  </a:t>
                </a:r>
                <a:r>
                  <a:rPr lang="en-US" i="1" dirty="0" smtClean="0">
                    <a:latin typeface="Times New Roman" panose="02020603050405020304" pitchFamily="18" charset="0"/>
                    <a:cs typeface="Times New Roman" panose="02020603050405020304" pitchFamily="18" charset="0"/>
                  </a:rPr>
                  <a:t>n</a:t>
                </a:r>
                <a:r>
                  <a:rPr lang="en-US" baseline="-25000" dirty="0" smtClean="0"/>
                  <a:t>2</a:t>
                </a:r>
                <a:r>
                  <a:rPr lang="en-US" dirty="0" smtClean="0"/>
                  <a:t> =14 ,</a:t>
                </a:r>
                <a14:m>
                  <m:oMath xmlns:m="http://schemas.openxmlformats.org/officeDocument/2006/math">
                    <m:sSub>
                      <m:sSubPr>
                        <m:ctrlPr>
                          <a:rPr lang="en-US" b="0" i="1" smtClean="0">
                            <a:latin typeface="Cambria Math"/>
                          </a:rPr>
                        </m:ctrlPr>
                      </m:sSubPr>
                      <m:e>
                        <m:acc>
                          <m:accPr>
                            <m:chr m:val="̅"/>
                            <m:ctrlPr>
                              <a:rPr lang="en-US" b="0" i="1" smtClean="0">
                                <a:latin typeface="Cambria Math"/>
                              </a:rPr>
                            </m:ctrlPr>
                          </m:accPr>
                          <m:e>
                            <m:r>
                              <a:rPr lang="en-US" b="0" i="1" smtClean="0">
                                <a:latin typeface="Cambria Math"/>
                              </a:rPr>
                              <m:t>𝑋</m:t>
                            </m:r>
                          </m:e>
                        </m:acc>
                      </m:e>
                      <m:sub>
                        <m:r>
                          <a:rPr lang="en-US" b="0" i="1" smtClean="0">
                            <a:latin typeface="Cambria Math"/>
                          </a:rPr>
                          <m:t>1</m:t>
                        </m:r>
                      </m:sub>
                    </m:sSub>
                  </m:oMath>
                </a14:m>
                <a:r>
                  <a:rPr lang="en-US" dirty="0"/>
                  <a:t> = </a:t>
                </a:r>
                <a:r>
                  <a:rPr lang="en-US" dirty="0" smtClean="0"/>
                  <a:t>141.63,</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b="0" i="1" smtClean="0">
                                <a:latin typeface="Cambria Math"/>
                              </a:rPr>
                              <m:t> </m:t>
                            </m:r>
                            <m:r>
                              <a:rPr lang="en-US" b="0" i="1" smtClean="0">
                                <a:latin typeface="Cambria Math"/>
                              </a:rPr>
                              <m:t>𝑋</m:t>
                            </m:r>
                          </m:e>
                        </m:acc>
                      </m:e>
                      <m:sub>
                        <m:r>
                          <a:rPr lang="en-US" b="0" i="1" smtClean="0">
                            <a:latin typeface="Cambria Math"/>
                          </a:rPr>
                          <m:t>2</m:t>
                        </m:r>
                      </m:sub>
                    </m:sSub>
                  </m:oMath>
                </a14:m>
                <a:r>
                  <a:rPr lang="en-US" dirty="0" smtClean="0"/>
                  <a:t>=27.00, </a:t>
                </a:r>
                <a:r>
                  <a:rPr lang="en-US" i="1" dirty="0" smtClean="0">
                    <a:latin typeface="Times New Roman" panose="02020603050405020304" pitchFamily="18" charset="0"/>
                    <a:cs typeface="Times New Roman" panose="02020603050405020304" pitchFamily="18" charset="0"/>
                  </a:rPr>
                  <a:t>s</a:t>
                </a:r>
                <a:r>
                  <a:rPr lang="en-US" i="1" baseline="-25000" dirty="0" smtClean="0">
                    <a:latin typeface="Times New Roman" panose="02020603050405020304" pitchFamily="18" charset="0"/>
                    <a:cs typeface="Times New Roman" panose="02020603050405020304" pitchFamily="18" charset="0"/>
                  </a:rPr>
                  <a:t>1</a:t>
                </a:r>
                <a:r>
                  <a:rPr lang="en-US" dirty="0" smtClean="0"/>
                  <a:t> </a:t>
                </a:r>
                <a:r>
                  <a:rPr lang="en-US" dirty="0"/>
                  <a:t>= </a:t>
                </a:r>
                <a:r>
                  <a:rPr lang="en-US" dirty="0" smtClean="0"/>
                  <a:t>294.61, </a:t>
                </a:r>
                <a:r>
                  <a:rPr lang="en-US" i="1" dirty="0" smtClean="0">
                    <a:latin typeface="Times New Roman" panose="02020603050405020304" pitchFamily="18" charset="0"/>
                    <a:cs typeface="Times New Roman" panose="02020603050405020304" pitchFamily="18" charset="0"/>
                  </a:rPr>
                  <a:t>s</a:t>
                </a:r>
                <a:r>
                  <a:rPr lang="en-US" i="1" baseline="-25000" dirty="0" smtClean="0">
                    <a:latin typeface="Times New Roman" panose="02020603050405020304" pitchFamily="18" charset="0"/>
                    <a:cs typeface="Times New Roman" panose="02020603050405020304" pitchFamily="18" charset="0"/>
                  </a:rPr>
                  <a:t>2</a:t>
                </a:r>
                <a:r>
                  <a:rPr lang="en-US" dirty="0" smtClean="0"/>
                  <a:t> </a:t>
                </a:r>
                <a:r>
                  <a:rPr lang="en-US" dirty="0"/>
                  <a:t>= </a:t>
                </a:r>
                <a:r>
                  <a:rPr lang="en-US" dirty="0" smtClean="0"/>
                  <a:t>35.38 </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4273" y="761106"/>
                <a:ext cx="8458200" cy="369332"/>
              </a:xfrm>
              <a:prstGeom prst="rect">
                <a:avLst/>
              </a:prstGeom>
              <a:blipFill rotWithShape="1">
                <a:blip r:embed="rId2"/>
                <a:stretch>
                  <a:fillRect t="-10000" b="-26667"/>
                </a:stretch>
              </a:blipFill>
            </p:spPr>
            <p:txBody>
              <a:bodyPr/>
              <a:lstStyle/>
              <a:p>
                <a:r>
                  <a:rPr lang="en-US">
                    <a:noFill/>
                  </a:rPr>
                  <a:t> </a:t>
                </a:r>
              </a:p>
            </p:txBody>
          </p:sp>
        </mc:Fallback>
      </mc:AlternateContent>
      <p:sp>
        <p:nvSpPr>
          <p:cNvPr id="10" name="TextBox 9"/>
          <p:cNvSpPr txBox="1"/>
          <p:nvPr/>
        </p:nvSpPr>
        <p:spPr>
          <a:xfrm>
            <a:off x="195943" y="1668517"/>
            <a:ext cx="8823148" cy="369332"/>
          </a:xfrm>
          <a:prstGeom prst="rect">
            <a:avLst/>
          </a:prstGeom>
          <a:solidFill>
            <a:schemeClr val="bg1"/>
          </a:solidFill>
        </p:spPr>
        <p:txBody>
          <a:bodyPr wrap="square" rtlCol="0">
            <a:spAutoFit/>
          </a:bodyPr>
          <a:lstStyle/>
          <a:p>
            <a:r>
              <a:rPr lang="en-US" b="1" dirty="0"/>
              <a:t>Step 2: </a:t>
            </a:r>
            <a:r>
              <a:rPr lang="en-US" dirty="0"/>
              <a:t>Draw and Shade and Find the Critical Value.</a:t>
            </a:r>
          </a:p>
        </p:txBody>
      </p:sp>
      <p:sp>
        <p:nvSpPr>
          <p:cNvPr id="21" name="TextBox 20"/>
          <p:cNvSpPr txBox="1"/>
          <p:nvPr/>
        </p:nvSpPr>
        <p:spPr>
          <a:xfrm>
            <a:off x="155777" y="3465641"/>
            <a:ext cx="8823148" cy="369332"/>
          </a:xfrm>
          <a:prstGeom prst="rect">
            <a:avLst/>
          </a:prstGeom>
          <a:noFill/>
        </p:spPr>
        <p:txBody>
          <a:bodyPr wrap="square" rtlCol="0">
            <a:spAutoFit/>
          </a:bodyPr>
          <a:lstStyle/>
          <a:p>
            <a:r>
              <a:rPr lang="en-US" b="1" dirty="0"/>
              <a:t>Step 3:</a:t>
            </a:r>
            <a:r>
              <a:rPr lang="en-US" dirty="0"/>
              <a:t> Find the test statistic. (The t value for the data.)</a:t>
            </a:r>
          </a:p>
        </p:txBody>
      </p:sp>
      <mc:AlternateContent xmlns:mc="http://schemas.openxmlformats.org/markup-compatibility/2006" xmlns:a14="http://schemas.microsoft.com/office/drawing/2010/main">
        <mc:Choice Requires="a14">
          <p:sp>
            <p:nvSpPr>
              <p:cNvPr id="18" name="Rectangle 17"/>
              <p:cNvSpPr/>
              <p:nvPr/>
            </p:nvSpPr>
            <p:spPr>
              <a:xfrm>
                <a:off x="5395830" y="2995822"/>
                <a:ext cx="3623261" cy="764953"/>
              </a:xfrm>
              <a:prstGeom prst="rect">
                <a:avLst/>
              </a:prstGeom>
              <a:ln>
                <a:solidFill>
                  <a:schemeClr val="accent1"/>
                </a:solidFill>
              </a:ln>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1400" smtClean="0">
                          <a:latin typeface="Cambria Math"/>
                        </a:rPr>
                        <m:t>t</m:t>
                      </m:r>
                      <m:r>
                        <a:rPr lang="en-US" sz="1400" smtClean="0">
                          <a:latin typeface="Cambria Math"/>
                        </a:rPr>
                        <m:t>= </m:t>
                      </m:r>
                      <m:f>
                        <m:fPr>
                          <m:ctrlPr>
                            <a:rPr lang="en-US" sz="1400" i="1">
                              <a:latin typeface="Cambria Math"/>
                            </a:rPr>
                          </m:ctrlPr>
                        </m:fPr>
                        <m:num>
                          <m:sSub>
                            <m:sSubPr>
                              <m:ctrlPr>
                                <a:rPr lang="en-US" sz="1400" i="1">
                                  <a:latin typeface="Cambria Math"/>
                                </a:rPr>
                              </m:ctrlPr>
                            </m:sSubPr>
                            <m:e>
                              <m:acc>
                                <m:accPr>
                                  <m:chr m:val="̅"/>
                                  <m:ctrlPr>
                                    <a:rPr lang="en-US" sz="1400" i="1">
                                      <a:latin typeface="Cambria Math"/>
                                    </a:rPr>
                                  </m:ctrlPr>
                                </m:accPr>
                                <m:e>
                                  <m:r>
                                    <a:rPr lang="en-US" sz="1400" b="0" i="1" smtClean="0">
                                      <a:latin typeface="Cambria Math"/>
                                    </a:rPr>
                                    <m:t>𝑥</m:t>
                                  </m:r>
                                </m:e>
                              </m:acc>
                            </m:e>
                            <m:sub>
                              <m:r>
                                <a:rPr lang="en-US" sz="1400" i="1">
                                  <a:latin typeface="Cambria Math"/>
                                </a:rPr>
                                <m:t>1</m:t>
                              </m:r>
                            </m:sub>
                          </m:sSub>
                          <m:r>
                            <a:rPr lang="en-US" sz="1400" i="1">
                              <a:latin typeface="Cambria Math"/>
                            </a:rPr>
                            <m:t>−</m:t>
                          </m:r>
                          <m:sSub>
                            <m:sSubPr>
                              <m:ctrlPr>
                                <a:rPr lang="en-US" sz="1400" i="1">
                                  <a:latin typeface="Cambria Math"/>
                                </a:rPr>
                              </m:ctrlPr>
                            </m:sSubPr>
                            <m:e>
                              <m:acc>
                                <m:accPr>
                                  <m:chr m:val="̅"/>
                                  <m:ctrlPr>
                                    <a:rPr lang="en-US" sz="1400" i="1">
                                      <a:latin typeface="Cambria Math"/>
                                    </a:rPr>
                                  </m:ctrlPr>
                                </m:accPr>
                                <m:e>
                                  <m:r>
                                    <a:rPr lang="en-US" sz="1400" b="0" i="1" smtClean="0">
                                      <a:latin typeface="Cambria Math"/>
                                    </a:rPr>
                                    <m:t>𝑥</m:t>
                                  </m:r>
                                </m:e>
                              </m:acc>
                            </m:e>
                            <m:sub>
                              <m:r>
                                <a:rPr lang="en-US" sz="1400" i="1">
                                  <a:latin typeface="Cambria Math"/>
                                </a:rPr>
                                <m:t>2</m:t>
                              </m:r>
                            </m:sub>
                          </m:sSub>
                        </m:num>
                        <m:den>
                          <m:rad>
                            <m:radPr>
                              <m:degHide m:val="on"/>
                              <m:ctrlPr>
                                <a:rPr lang="en-US" sz="1400" i="1">
                                  <a:latin typeface="Cambria Math"/>
                                </a:rPr>
                              </m:ctrlPr>
                            </m:radPr>
                            <m:deg/>
                            <m:e>
                              <m:f>
                                <m:fPr>
                                  <m:ctrlPr>
                                    <a:rPr lang="en-US" sz="1400" i="1">
                                      <a:latin typeface="Cambria Math"/>
                                    </a:rPr>
                                  </m:ctrlPr>
                                </m:fPr>
                                <m:num>
                                  <m:sSup>
                                    <m:sSupPr>
                                      <m:ctrlPr>
                                        <a:rPr lang="en-US" sz="1400" i="1">
                                          <a:latin typeface="Cambria Math"/>
                                        </a:rPr>
                                      </m:ctrlPr>
                                    </m:sSupPr>
                                    <m:e>
                                      <m:sSub>
                                        <m:sSubPr>
                                          <m:ctrlPr>
                                            <a:rPr lang="en-US" sz="1400" i="1">
                                              <a:latin typeface="Cambria Math"/>
                                            </a:rPr>
                                          </m:ctrlPr>
                                        </m:sSubPr>
                                        <m:e>
                                          <m:r>
                                            <a:rPr lang="en-US" sz="1400" i="1">
                                              <a:latin typeface="Cambria Math"/>
                                            </a:rPr>
                                            <m:t>𝑠</m:t>
                                          </m:r>
                                        </m:e>
                                        <m:sub>
                                          <m:r>
                                            <a:rPr lang="en-US" sz="1400" i="1">
                                              <a:latin typeface="Cambria Math"/>
                                            </a:rPr>
                                            <m:t>1</m:t>
                                          </m:r>
                                        </m:sub>
                                      </m:sSub>
                                    </m:e>
                                    <m:sup>
                                      <m:r>
                                        <a:rPr lang="en-US" sz="1400" i="1">
                                          <a:latin typeface="Cambria Math"/>
                                        </a:rPr>
                                        <m:t>2</m:t>
                                      </m:r>
                                    </m:sup>
                                  </m:sSup>
                                </m:num>
                                <m:den>
                                  <m:sSub>
                                    <m:sSubPr>
                                      <m:ctrlPr>
                                        <a:rPr lang="en-US" sz="1400" i="1">
                                          <a:latin typeface="Cambria Math"/>
                                        </a:rPr>
                                      </m:ctrlPr>
                                    </m:sSubPr>
                                    <m:e>
                                      <m:r>
                                        <a:rPr lang="en-US" sz="1400" i="1">
                                          <a:latin typeface="Cambria Math"/>
                                        </a:rPr>
                                        <m:t>𝑛</m:t>
                                      </m:r>
                                    </m:e>
                                    <m:sub>
                                      <m:r>
                                        <a:rPr lang="en-US" sz="1400" i="1">
                                          <a:latin typeface="Cambria Math"/>
                                        </a:rPr>
                                        <m:t>1</m:t>
                                      </m:r>
                                    </m:sub>
                                  </m:sSub>
                                </m:den>
                              </m:f>
                              <m:r>
                                <a:rPr lang="en-US" sz="1400" i="1">
                                  <a:latin typeface="Cambria Math"/>
                                </a:rPr>
                                <m:t>+</m:t>
                              </m:r>
                              <m:f>
                                <m:fPr>
                                  <m:ctrlPr>
                                    <a:rPr lang="en-US" sz="1400" i="1">
                                      <a:latin typeface="Cambria Math"/>
                                    </a:rPr>
                                  </m:ctrlPr>
                                </m:fPr>
                                <m:num>
                                  <m:sSup>
                                    <m:sSupPr>
                                      <m:ctrlPr>
                                        <a:rPr lang="en-US" sz="1400" i="1">
                                          <a:latin typeface="Cambria Math"/>
                                        </a:rPr>
                                      </m:ctrlPr>
                                    </m:sSupPr>
                                    <m:e>
                                      <m:sSub>
                                        <m:sSubPr>
                                          <m:ctrlPr>
                                            <a:rPr lang="en-US" sz="1400" i="1">
                                              <a:latin typeface="Cambria Math"/>
                                            </a:rPr>
                                          </m:ctrlPr>
                                        </m:sSubPr>
                                        <m:e>
                                          <m:r>
                                            <a:rPr lang="en-US" sz="1400" i="1">
                                              <a:latin typeface="Cambria Math"/>
                                            </a:rPr>
                                            <m:t>𝑠</m:t>
                                          </m:r>
                                        </m:e>
                                        <m:sub>
                                          <m:r>
                                            <a:rPr lang="en-US" sz="1400" i="1">
                                              <a:latin typeface="Cambria Math"/>
                                            </a:rPr>
                                            <m:t>2</m:t>
                                          </m:r>
                                        </m:sub>
                                      </m:sSub>
                                    </m:e>
                                    <m:sup>
                                      <m:r>
                                        <a:rPr lang="en-US" sz="1400" i="1">
                                          <a:latin typeface="Cambria Math"/>
                                        </a:rPr>
                                        <m:t>2</m:t>
                                      </m:r>
                                    </m:sup>
                                  </m:sSup>
                                </m:num>
                                <m:den>
                                  <m:sSub>
                                    <m:sSubPr>
                                      <m:ctrlPr>
                                        <a:rPr lang="en-US" sz="1400" i="1">
                                          <a:latin typeface="Cambria Math"/>
                                        </a:rPr>
                                      </m:ctrlPr>
                                    </m:sSubPr>
                                    <m:e>
                                      <m:r>
                                        <a:rPr lang="en-US" sz="1400" i="1">
                                          <a:latin typeface="Cambria Math"/>
                                        </a:rPr>
                                        <m:t>𝑛</m:t>
                                      </m:r>
                                    </m:e>
                                    <m:sub>
                                      <m:r>
                                        <a:rPr lang="en-US" sz="1400" i="1">
                                          <a:latin typeface="Cambria Math"/>
                                        </a:rPr>
                                        <m:t>2</m:t>
                                      </m:r>
                                    </m:sub>
                                  </m:sSub>
                                </m:den>
                              </m:f>
                            </m:e>
                          </m:rad>
                        </m:den>
                      </m:f>
                      <m:r>
                        <a:rPr lang="en-US" sz="1400">
                          <a:latin typeface="Cambria Math"/>
                        </a:rPr>
                        <m:t>=</m:t>
                      </m:r>
                      <m:f>
                        <m:fPr>
                          <m:ctrlPr>
                            <a:rPr lang="en-US" sz="1400" i="1">
                              <a:latin typeface="Cambria Math"/>
                            </a:rPr>
                          </m:ctrlPr>
                        </m:fPr>
                        <m:num>
                          <m:r>
                            <a:rPr lang="en-US" sz="1400" b="0" i="1" smtClean="0">
                              <a:latin typeface="Cambria Math"/>
                            </a:rPr>
                            <m:t>141.63−27.00</m:t>
                          </m:r>
                        </m:num>
                        <m:den>
                          <m:rad>
                            <m:radPr>
                              <m:degHide m:val="on"/>
                              <m:ctrlPr>
                                <a:rPr lang="en-US" sz="1400" i="1">
                                  <a:latin typeface="Cambria Math"/>
                                </a:rPr>
                              </m:ctrlPr>
                            </m:radPr>
                            <m:deg/>
                            <m:e>
                              <m:f>
                                <m:fPr>
                                  <m:ctrlPr>
                                    <a:rPr lang="en-US" sz="1400" i="1">
                                      <a:latin typeface="Cambria Math"/>
                                    </a:rPr>
                                  </m:ctrlPr>
                                </m:fPr>
                                <m:num>
                                  <m:r>
                                    <a:rPr lang="en-US" sz="1400" b="0" i="1" smtClean="0">
                                      <a:latin typeface="Cambria Math"/>
                                    </a:rPr>
                                    <m:t>294.61</m:t>
                                  </m:r>
                                </m:num>
                                <m:den>
                                  <m:r>
                                    <a:rPr lang="en-US" sz="1400" b="0" i="1" smtClean="0">
                                      <a:latin typeface="Cambria Math"/>
                                    </a:rPr>
                                    <m:t>16</m:t>
                                  </m:r>
                                </m:den>
                              </m:f>
                              <m:r>
                                <a:rPr lang="en-US" sz="1400" i="1">
                                  <a:latin typeface="Cambria Math"/>
                                </a:rPr>
                                <m:t>+</m:t>
                              </m:r>
                              <m:f>
                                <m:fPr>
                                  <m:ctrlPr>
                                    <a:rPr lang="en-US" sz="1400" i="1" smtClean="0">
                                      <a:latin typeface="Cambria Math"/>
                                    </a:rPr>
                                  </m:ctrlPr>
                                </m:fPr>
                                <m:num>
                                  <m:r>
                                    <a:rPr lang="en-US" sz="1400" b="0" i="1" smtClean="0">
                                      <a:latin typeface="Cambria Math"/>
                                    </a:rPr>
                                    <m:t>35.38</m:t>
                                  </m:r>
                                </m:num>
                                <m:den>
                                  <m:r>
                                    <a:rPr lang="en-US" sz="1400" b="0" i="1" smtClean="0">
                                      <a:latin typeface="Cambria Math"/>
                                    </a:rPr>
                                    <m:t>14</m:t>
                                  </m:r>
                                </m:den>
                              </m:f>
                            </m:e>
                          </m:rad>
                        </m:den>
                      </m:f>
                      <m:r>
                        <a:rPr lang="en-US" sz="1400">
                          <a:latin typeface="Cambria Math"/>
                        </a:rPr>
                        <m:t> =</m:t>
                      </m:r>
                      <m:r>
                        <a:rPr lang="en-US" sz="1400" b="0" i="0" smtClean="0">
                          <a:latin typeface="Cambria Math"/>
                        </a:rPr>
                        <m:t>1.49</m:t>
                      </m:r>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5395830" y="2995822"/>
                <a:ext cx="3623261" cy="764953"/>
              </a:xfrm>
              <a:prstGeom prst="rect">
                <a:avLst/>
              </a:prstGeom>
              <a:blipFill rotWithShape="1">
                <a:blip r:embed="rId3"/>
                <a:stretch>
                  <a:fillRect/>
                </a:stretch>
              </a:blipFill>
              <a:ln>
                <a:solidFill>
                  <a:schemeClr val="accent1"/>
                </a:solidFill>
              </a:ln>
            </p:spPr>
            <p:txBody>
              <a:bodyPr/>
              <a:lstStyle/>
              <a:p>
                <a:r>
                  <a:rPr lang="en-US">
                    <a:noFill/>
                  </a:rPr>
                  <a:t> </a:t>
                </a:r>
              </a:p>
            </p:txBody>
          </p:sp>
        </mc:Fallback>
      </mc:AlternateContent>
      <p:sp>
        <p:nvSpPr>
          <p:cNvPr id="15" name="TextBox 14"/>
          <p:cNvSpPr txBox="1"/>
          <p:nvPr/>
        </p:nvSpPr>
        <p:spPr>
          <a:xfrm>
            <a:off x="155777" y="3843739"/>
            <a:ext cx="8779606" cy="369332"/>
          </a:xfrm>
          <a:prstGeom prst="rect">
            <a:avLst/>
          </a:prstGeom>
          <a:noFill/>
        </p:spPr>
        <p:txBody>
          <a:bodyPr wrap="square" rtlCol="0">
            <a:spAutoFit/>
          </a:bodyPr>
          <a:lstStyle/>
          <a:p>
            <a:r>
              <a:rPr lang="en-US" b="1" dirty="0"/>
              <a:t>Step 4:</a:t>
            </a:r>
            <a:r>
              <a:rPr lang="en-US" dirty="0"/>
              <a:t> Find the p-value: P-value </a:t>
            </a:r>
            <a:r>
              <a:rPr lang="en-US" dirty="0" smtClean="0"/>
              <a:t>P(t</a:t>
            </a:r>
            <a:r>
              <a:rPr lang="en-US" baseline="-25000" dirty="0" smtClean="0"/>
              <a:t>15</a:t>
            </a:r>
            <a:r>
              <a:rPr lang="en-US" dirty="0" smtClean="0"/>
              <a:t> &lt; 1.49 and t</a:t>
            </a:r>
            <a:r>
              <a:rPr lang="en-US" baseline="-25000" dirty="0" smtClean="0"/>
              <a:t>15</a:t>
            </a:r>
            <a:r>
              <a:rPr lang="en-US" dirty="0" smtClean="0"/>
              <a:t> &gt; 1.49) = 0.154 &gt; </a:t>
            </a:r>
            <a:r>
              <a:rPr lang="en-US" dirty="0"/>
              <a:t>0.05</a:t>
            </a:r>
          </a:p>
        </p:txBody>
      </p:sp>
      <p:sp>
        <p:nvSpPr>
          <p:cNvPr id="12" name="TextBox 11"/>
          <p:cNvSpPr txBox="1"/>
          <p:nvPr/>
        </p:nvSpPr>
        <p:spPr>
          <a:xfrm>
            <a:off x="112235" y="4214076"/>
            <a:ext cx="8779606" cy="369332"/>
          </a:xfrm>
          <a:prstGeom prst="rect">
            <a:avLst/>
          </a:prstGeom>
          <a:noFill/>
        </p:spPr>
        <p:txBody>
          <a:bodyPr wrap="square" rtlCol="0">
            <a:spAutoFit/>
          </a:bodyPr>
          <a:lstStyle/>
          <a:p>
            <a:r>
              <a:rPr lang="en-US" b="1" dirty="0"/>
              <a:t>Step 5:  </a:t>
            </a:r>
            <a:r>
              <a:rPr lang="en-US" dirty="0" smtClean="0"/>
              <a:t>Cannot  REJECT </a:t>
            </a:r>
            <a:r>
              <a:rPr lang="en-US" dirty="0"/>
              <a:t>H</a:t>
            </a:r>
            <a:r>
              <a:rPr lang="en-US" baseline="-25000" dirty="0"/>
              <a:t>0</a:t>
            </a:r>
            <a:r>
              <a:rPr lang="en-US" dirty="0"/>
              <a:t>  </a:t>
            </a:r>
          </a:p>
        </p:txBody>
      </p:sp>
      <p:sp>
        <p:nvSpPr>
          <p:cNvPr id="13" name="TextBox 12"/>
          <p:cNvSpPr txBox="1"/>
          <p:nvPr/>
        </p:nvSpPr>
        <p:spPr>
          <a:xfrm>
            <a:off x="155777" y="4583408"/>
            <a:ext cx="8779606" cy="646331"/>
          </a:xfrm>
          <a:prstGeom prst="rect">
            <a:avLst/>
          </a:prstGeom>
          <a:noFill/>
        </p:spPr>
        <p:txBody>
          <a:bodyPr wrap="square" rtlCol="0">
            <a:spAutoFit/>
          </a:bodyPr>
          <a:lstStyle/>
          <a:p>
            <a:pPr algn="just"/>
            <a:r>
              <a:rPr lang="en-US" b="1" dirty="0"/>
              <a:t>Step 6</a:t>
            </a:r>
            <a:r>
              <a:rPr lang="en-US" dirty="0"/>
              <a:t>:  There is </a:t>
            </a:r>
            <a:r>
              <a:rPr lang="en-US" b="1" u="sng" dirty="0" smtClean="0"/>
              <a:t>not</a:t>
            </a:r>
            <a:r>
              <a:rPr lang="en-US" dirty="0" smtClean="0"/>
              <a:t> sufficient </a:t>
            </a:r>
            <a:r>
              <a:rPr lang="en-US" dirty="0"/>
              <a:t>evidence to conclude that the true </a:t>
            </a:r>
            <a:r>
              <a:rPr lang="en-US" dirty="0" smtClean="0"/>
              <a:t>difference in the mean money of students between SMU and Seattle is zero </a:t>
            </a:r>
            <a:r>
              <a:rPr lang="en-US" dirty="0"/>
              <a:t>(</a:t>
            </a:r>
            <a:r>
              <a:rPr lang="en-US" dirty="0">
                <a:solidFill>
                  <a:srgbClr val="FF0000"/>
                </a:solidFill>
              </a:rPr>
              <a:t>p-value =</a:t>
            </a:r>
            <a:r>
              <a:rPr lang="en-US" dirty="0" smtClean="0">
                <a:solidFill>
                  <a:srgbClr val="FF0000"/>
                </a:solidFill>
              </a:rPr>
              <a:t>0.154 </a:t>
            </a:r>
            <a:r>
              <a:rPr lang="en-US" dirty="0"/>
              <a:t>from a t-test). </a:t>
            </a:r>
          </a:p>
        </p:txBody>
      </p:sp>
      <p:sp>
        <p:nvSpPr>
          <p:cNvPr id="5" name="TextBox 4"/>
          <p:cNvSpPr txBox="1"/>
          <p:nvPr/>
        </p:nvSpPr>
        <p:spPr>
          <a:xfrm>
            <a:off x="195943" y="1299715"/>
            <a:ext cx="8302751" cy="369332"/>
          </a:xfrm>
          <a:prstGeom prst="rect">
            <a:avLst/>
          </a:prstGeom>
          <a:solidFill>
            <a:schemeClr val="bg1"/>
          </a:solidFill>
        </p:spPr>
        <p:txBody>
          <a:bodyPr wrap="square" rtlCol="0">
            <a:spAutoFit/>
          </a:bodyPr>
          <a:lstStyle/>
          <a:p>
            <a:r>
              <a:rPr lang="en-US" b="1" dirty="0"/>
              <a:t>Step 1:</a:t>
            </a:r>
            <a:r>
              <a:rPr lang="en-US" dirty="0"/>
              <a:t> Identify the null (H</a:t>
            </a:r>
            <a:r>
              <a:rPr lang="en-US" baseline="-25000" dirty="0"/>
              <a:t>0</a:t>
            </a:r>
            <a:r>
              <a:rPr lang="en-US" dirty="0"/>
              <a:t>) and alternative (H</a:t>
            </a:r>
            <a:r>
              <a:rPr lang="en-US" baseline="-25000" dirty="0"/>
              <a:t>a</a:t>
            </a:r>
            <a:r>
              <a:rPr lang="en-US" dirty="0"/>
              <a:t>) hypothesis. </a:t>
            </a:r>
          </a:p>
        </p:txBody>
      </p:sp>
      <mc:AlternateContent xmlns:mc="http://schemas.openxmlformats.org/markup-compatibility/2006" xmlns:a14="http://schemas.microsoft.com/office/drawing/2010/main">
        <mc:Choice Requires="a14">
          <p:sp>
            <p:nvSpPr>
              <p:cNvPr id="9" name="TextBox 8"/>
              <p:cNvSpPr txBox="1"/>
              <p:nvPr/>
            </p:nvSpPr>
            <p:spPr>
              <a:xfrm>
                <a:off x="6011665" y="1130438"/>
                <a:ext cx="1687385" cy="707886"/>
              </a:xfrm>
              <a:prstGeom prst="rect">
                <a:avLst/>
              </a:prstGeom>
              <a:noFill/>
              <a:ln>
                <a:solidFill>
                  <a:schemeClr val="accent1"/>
                </a:solidFill>
              </a:ln>
            </p:spPr>
            <p:txBody>
              <a:bodyPr wrap="none" rtlCol="0">
                <a:spAutoFit/>
              </a:bodyPr>
              <a:lstStyle/>
              <a:p>
                <a:r>
                  <a:rPr lang="en-US" sz="2000" dirty="0" smtClean="0"/>
                  <a:t>H</a:t>
                </a:r>
                <a:r>
                  <a:rPr lang="en-US" sz="2000" baseline="-25000" dirty="0"/>
                  <a:t>0</a:t>
                </a:r>
                <a:r>
                  <a:rPr lang="en-US" sz="2000" dirty="0"/>
                  <a:t>: </a:t>
                </a:r>
                <a14:m>
                  <m:oMath xmlns:m="http://schemas.openxmlformats.org/officeDocument/2006/math">
                    <m:sSub>
                      <m:sSubPr>
                        <m:ctrlPr>
                          <a:rPr lang="en-US" sz="2000" i="1" smtClean="0">
                            <a:latin typeface="Cambria Math"/>
                          </a:rPr>
                        </m:ctrlPr>
                      </m:sSubPr>
                      <m:e>
                        <m:r>
                          <a:rPr lang="en-US" sz="2000" i="1" smtClean="0">
                            <a:latin typeface="Cambria Math"/>
                            <a:ea typeface="Cambria Math"/>
                          </a:rPr>
                          <m:t>𝜇</m:t>
                        </m:r>
                      </m:e>
                      <m:sub>
                        <m:r>
                          <a:rPr lang="en-US" sz="2000" b="0" i="1" smtClean="0">
                            <a:latin typeface="Cambria Math"/>
                          </a:rPr>
                          <m:t>1−</m:t>
                        </m:r>
                      </m:sub>
                    </m:sSub>
                    <m:sSub>
                      <m:sSubPr>
                        <m:ctrlPr>
                          <a:rPr lang="en-US" sz="2000" i="1" smtClean="0">
                            <a:latin typeface="Cambria Math"/>
                          </a:rPr>
                        </m:ctrlPr>
                      </m:sSubPr>
                      <m:e>
                        <m:r>
                          <a:rPr lang="en-US" sz="2000" i="1" smtClean="0">
                            <a:latin typeface="Cambria Math"/>
                            <a:ea typeface="Cambria Math"/>
                          </a:rPr>
                          <m:t>𝜇</m:t>
                        </m:r>
                      </m:e>
                      <m:sub>
                        <m:r>
                          <a:rPr lang="en-US" sz="2000" b="0" i="1" smtClean="0">
                            <a:latin typeface="Cambria Math"/>
                          </a:rPr>
                          <m:t>2</m:t>
                        </m:r>
                      </m:sub>
                    </m:sSub>
                    <m:r>
                      <a:rPr lang="en-US" sz="2000" b="0" i="1" smtClean="0">
                        <a:latin typeface="Cambria Math"/>
                      </a:rPr>
                      <m:t>=0</m:t>
                    </m:r>
                  </m:oMath>
                </a14:m>
                <a:endParaRPr lang="en-US" sz="2000" b="0" dirty="0" smtClean="0"/>
              </a:p>
              <a:p>
                <a:r>
                  <a:rPr lang="en-US" sz="2000" dirty="0"/>
                  <a:t>H</a:t>
                </a:r>
                <a:r>
                  <a:rPr lang="en-US" sz="2000" baseline="-25000" dirty="0"/>
                  <a:t>a</a:t>
                </a:r>
                <a:r>
                  <a:rPr lang="en-US" sz="2000" dirty="0"/>
                  <a:t>:</a:t>
                </a:r>
                <a14:m>
                  <m:oMath xmlns:m="http://schemas.openxmlformats.org/officeDocument/2006/math">
                    <m:sSub>
                      <m:sSubPr>
                        <m:ctrlPr>
                          <a:rPr lang="en-US" sz="2000" i="1">
                            <a:latin typeface="Cambria Math"/>
                          </a:rPr>
                        </m:ctrlPr>
                      </m:sSubPr>
                      <m:e>
                        <m:r>
                          <a:rPr lang="en-US" sz="2000" i="1">
                            <a:latin typeface="Cambria Math"/>
                            <a:ea typeface="Cambria Math"/>
                          </a:rPr>
                          <m:t>𝜇</m:t>
                        </m:r>
                      </m:e>
                      <m:sub>
                        <m:r>
                          <a:rPr lang="en-US" sz="2000" i="1">
                            <a:latin typeface="Cambria Math"/>
                          </a:rPr>
                          <m:t>1−</m:t>
                        </m:r>
                      </m:sub>
                    </m:sSub>
                    <m:sSub>
                      <m:sSubPr>
                        <m:ctrlPr>
                          <a:rPr lang="en-US" sz="2000" i="1">
                            <a:latin typeface="Cambria Math"/>
                          </a:rPr>
                        </m:ctrlPr>
                      </m:sSubPr>
                      <m:e>
                        <m:r>
                          <a:rPr lang="en-US" sz="2000" i="1">
                            <a:latin typeface="Cambria Math"/>
                            <a:ea typeface="Cambria Math"/>
                          </a:rPr>
                          <m:t>𝜇</m:t>
                        </m:r>
                      </m:e>
                      <m:sub>
                        <m:r>
                          <a:rPr lang="en-US" sz="2000" i="1">
                            <a:latin typeface="Cambria Math"/>
                          </a:rPr>
                          <m:t>2</m:t>
                        </m:r>
                      </m:sub>
                    </m:sSub>
                    <m:r>
                      <a:rPr lang="en-US" sz="2000" i="1">
                        <a:latin typeface="Cambria Math"/>
                      </a:rPr>
                      <m:t>≠</m:t>
                    </m:r>
                    <m:r>
                      <a:rPr lang="en-US" sz="2000" b="0" i="1" smtClean="0">
                        <a:latin typeface="Cambria Math"/>
                      </a:rPr>
                      <m:t>0</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6011665" y="1130438"/>
                <a:ext cx="1687385" cy="707886"/>
              </a:xfrm>
              <a:prstGeom prst="rect">
                <a:avLst/>
              </a:prstGeom>
              <a:blipFill rotWithShape="1">
                <a:blip r:embed="rId4"/>
                <a:stretch>
                  <a:fillRect l="-3226" t="-3361" b="-12605"/>
                </a:stretch>
              </a:blipFill>
              <a:ln>
                <a:solidFill>
                  <a:schemeClr val="accent1"/>
                </a:solidFill>
              </a:ln>
            </p:spPr>
            <p:txBody>
              <a:bodyPr/>
              <a:lstStyle/>
              <a:p>
                <a:r>
                  <a:rPr lang="en-US">
                    <a:noFill/>
                  </a:rPr>
                  <a:t> </a:t>
                </a:r>
              </a:p>
            </p:txBody>
          </p:sp>
        </mc:Fallback>
      </mc:AlternateContent>
      <p:sp>
        <p:nvSpPr>
          <p:cNvPr id="7" name="Rounded Rectangle 6"/>
          <p:cNvSpPr/>
          <p:nvPr/>
        </p:nvSpPr>
        <p:spPr>
          <a:xfrm>
            <a:off x="4607517" y="4214076"/>
            <a:ext cx="428432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Satterthwaite  Degrees of freedom – see SAS Output Slide 29</a:t>
            </a:r>
            <a:endParaRPr lang="en-US" sz="1200" dirty="0"/>
          </a:p>
        </p:txBody>
      </p:sp>
      <p:cxnSp>
        <p:nvCxnSpPr>
          <p:cNvPr id="11" name="Straight Arrow Connector 10"/>
          <p:cNvCxnSpPr>
            <a:stCxn id="7" idx="1"/>
          </p:cNvCxnSpPr>
          <p:nvPr/>
        </p:nvCxnSpPr>
        <p:spPr>
          <a:xfrm flipH="1" flipV="1">
            <a:off x="3767329" y="4120896"/>
            <a:ext cx="840188" cy="2778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76" y="2106049"/>
            <a:ext cx="409575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055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B4615-5B7A-3A4A-9FE8-0CA96F05356C}"/>
              </a:ext>
            </a:extLst>
          </p:cNvPr>
          <p:cNvSpPr>
            <a:spLocks noGrp="1"/>
          </p:cNvSpPr>
          <p:nvPr>
            <p:ph type="title"/>
          </p:nvPr>
        </p:nvSpPr>
        <p:spPr>
          <a:xfrm>
            <a:off x="822960" y="286607"/>
            <a:ext cx="7543800" cy="737522"/>
          </a:xfrm>
        </p:spPr>
        <p:txBody>
          <a:bodyPr>
            <a:normAutofit fontScale="90000"/>
          </a:bodyPr>
          <a:lstStyle/>
          <a:p>
            <a:r>
              <a:rPr lang="en-US" dirty="0" smtClean="0">
                <a:solidFill>
                  <a:srgbClr val="C00000"/>
                </a:solidFill>
              </a:rPr>
              <a:t>Question 3 Solution: </a:t>
            </a:r>
            <a:r>
              <a:rPr lang="en-US" dirty="0">
                <a:solidFill>
                  <a:srgbClr val="C00000"/>
                </a:solidFill>
              </a:rPr>
              <a:t>SAS</a:t>
            </a:r>
          </a:p>
        </p:txBody>
      </p:sp>
      <p:sp>
        <p:nvSpPr>
          <p:cNvPr id="4" name="Slide Number Placeholder 3">
            <a:extLst>
              <a:ext uri="{FF2B5EF4-FFF2-40B4-BE49-F238E27FC236}">
                <a16:creationId xmlns:a16="http://schemas.microsoft.com/office/drawing/2014/main" xmlns="" id="{556CE5D6-1FFE-C343-ABC7-E7DD5E43BF92}"/>
              </a:ext>
            </a:extLst>
          </p:cNvPr>
          <p:cNvSpPr>
            <a:spLocks noGrp="1"/>
          </p:cNvSpPr>
          <p:nvPr>
            <p:ph type="sldNum" sz="quarter" idx="12"/>
          </p:nvPr>
        </p:nvSpPr>
        <p:spPr/>
        <p:txBody>
          <a:bodyPr/>
          <a:lstStyle/>
          <a:p>
            <a:pPr>
              <a:defRPr/>
            </a:pPr>
            <a:fld id="{85BC5B7D-D6B0-4550-9BAF-D21F2647AC79}" type="slidenum">
              <a:rPr lang="en-US" altLang="en-US" smtClean="0"/>
              <a:pPr>
                <a:defRPr/>
              </a:pPr>
              <a:t>26</a:t>
            </a:fld>
            <a:endParaRPr lang="en-US" altLang="en-US" dirty="0"/>
          </a:p>
        </p:txBody>
      </p:sp>
      <p:pic>
        <p:nvPicPr>
          <p:cNvPr id="5" name="Picture 4">
            <a:extLst>
              <a:ext uri="{FF2B5EF4-FFF2-40B4-BE49-F238E27FC236}">
                <a16:creationId xmlns:a16="http://schemas.microsoft.com/office/drawing/2014/main" xmlns="" id="{741121CC-DDF5-C943-9A3C-27D284EE4F18}"/>
              </a:ext>
            </a:extLst>
          </p:cNvPr>
          <p:cNvPicPr>
            <a:picLocks noChangeAspect="1"/>
          </p:cNvPicPr>
          <p:nvPr/>
        </p:nvPicPr>
        <p:blipFill rotWithShape="1">
          <a:blip r:embed="rId2"/>
          <a:srcRect r="45373" b="58181"/>
          <a:stretch/>
        </p:blipFill>
        <p:spPr>
          <a:xfrm>
            <a:off x="-2255" y="1079547"/>
            <a:ext cx="3101009" cy="2143169"/>
          </a:xfrm>
          <a:prstGeom prst="rect">
            <a:avLst/>
          </a:prstGeom>
        </p:spPr>
      </p:pic>
      <p:pic>
        <p:nvPicPr>
          <p:cNvPr id="6" name="Picture 5">
            <a:extLst>
              <a:ext uri="{FF2B5EF4-FFF2-40B4-BE49-F238E27FC236}">
                <a16:creationId xmlns:a16="http://schemas.microsoft.com/office/drawing/2014/main" xmlns="" id="{3B283FF4-CBCB-334A-B8CB-861E06EA5F13}"/>
              </a:ext>
            </a:extLst>
          </p:cNvPr>
          <p:cNvPicPr>
            <a:picLocks noChangeAspect="1"/>
          </p:cNvPicPr>
          <p:nvPr/>
        </p:nvPicPr>
        <p:blipFill rotWithShape="1">
          <a:blip r:embed="rId2"/>
          <a:srcRect t="41781"/>
          <a:stretch/>
        </p:blipFill>
        <p:spPr>
          <a:xfrm>
            <a:off x="3219185" y="1691313"/>
            <a:ext cx="5827277" cy="3062803"/>
          </a:xfrm>
          <a:prstGeom prst="rect">
            <a:avLst/>
          </a:prstGeom>
        </p:spPr>
      </p:pic>
      <p:sp>
        <p:nvSpPr>
          <p:cNvPr id="3" name="Rounded Rectangle 2"/>
          <p:cNvSpPr/>
          <p:nvPr/>
        </p:nvSpPr>
        <p:spPr>
          <a:xfrm>
            <a:off x="1577240" y="3130900"/>
            <a:ext cx="1641945" cy="27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Assume equal variances</a:t>
            </a:r>
            <a:endParaRPr lang="en-US" sz="1000" dirty="0"/>
          </a:p>
        </p:txBody>
      </p:sp>
      <p:sp>
        <p:nvSpPr>
          <p:cNvPr id="8" name="Rounded Rectangle 7"/>
          <p:cNvSpPr/>
          <p:nvPr/>
        </p:nvSpPr>
        <p:spPr>
          <a:xfrm>
            <a:off x="1577240" y="3631629"/>
            <a:ext cx="1641945" cy="27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Assume unequal variances</a:t>
            </a:r>
            <a:endParaRPr lang="en-US" sz="1000" dirty="0"/>
          </a:p>
        </p:txBody>
      </p:sp>
      <p:cxnSp>
        <p:nvCxnSpPr>
          <p:cNvPr id="11" name="Straight Arrow Connector 10"/>
          <p:cNvCxnSpPr>
            <a:stCxn id="6" idx="1"/>
          </p:cNvCxnSpPr>
          <p:nvPr/>
        </p:nvCxnSpPr>
        <p:spPr>
          <a:xfrm>
            <a:off x="3219185" y="3222715"/>
            <a:ext cx="1182126" cy="179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V="1">
            <a:off x="3219185" y="3642867"/>
            <a:ext cx="1182126" cy="124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779007" y="4149592"/>
            <a:ext cx="2052230" cy="364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0.025 t critical value for 28 </a:t>
            </a:r>
            <a:r>
              <a:rPr lang="en-US" sz="1000" dirty="0" err="1" smtClean="0"/>
              <a:t>d.f.</a:t>
            </a:r>
            <a:r>
              <a:rPr lang="en-US" sz="1000" dirty="0" smtClean="0"/>
              <a:t> for assuming equal variances</a:t>
            </a:r>
            <a:endParaRPr lang="en-US" sz="1000" dirty="0"/>
          </a:p>
        </p:txBody>
      </p:sp>
      <p:cxnSp>
        <p:nvCxnSpPr>
          <p:cNvPr id="17" name="Straight Arrow Connector 16"/>
          <p:cNvCxnSpPr/>
          <p:nvPr/>
        </p:nvCxnSpPr>
        <p:spPr>
          <a:xfrm flipH="1" flipV="1">
            <a:off x="5169407" y="4331987"/>
            <a:ext cx="86588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1438" y="5315252"/>
            <a:ext cx="7879743" cy="571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smtClean="0">
                <a:solidFill>
                  <a:schemeClr val="tx1"/>
                </a:solidFill>
              </a:rPr>
              <a:t>Question 3 Part B Answer </a:t>
            </a:r>
            <a:r>
              <a:rPr lang="en-US" sz="2800" dirty="0" smtClean="0">
                <a:solidFill>
                  <a:schemeClr val="tx1"/>
                </a:solidFill>
              </a:rPr>
              <a:t>– The p-value from the permutations test reported in the HW1 solutions was  0.164.  This is consistent with the SAS and R p-values.</a:t>
            </a:r>
            <a:endParaRPr lang="en-US" sz="2800" dirty="0">
              <a:solidFill>
                <a:schemeClr val="tx1"/>
              </a:solidFill>
            </a:endParaRPr>
          </a:p>
        </p:txBody>
      </p:sp>
    </p:spTree>
    <p:extLst>
      <p:ext uri="{BB962C8B-B14F-4D97-AF65-F5344CB8AC3E}">
        <p14:creationId xmlns:p14="http://schemas.microsoft.com/office/powerpoint/2010/main" val="884526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B4615-5B7A-3A4A-9FE8-0CA96F05356C}"/>
              </a:ext>
            </a:extLst>
          </p:cNvPr>
          <p:cNvSpPr>
            <a:spLocks noGrp="1"/>
          </p:cNvSpPr>
          <p:nvPr>
            <p:ph type="title"/>
          </p:nvPr>
        </p:nvSpPr>
        <p:spPr/>
        <p:txBody>
          <a:bodyPr/>
          <a:lstStyle/>
          <a:p>
            <a:r>
              <a:rPr lang="en-US" dirty="0" smtClean="0">
                <a:solidFill>
                  <a:srgbClr val="C00000"/>
                </a:solidFill>
              </a:rPr>
              <a:t>Question 3 Solution: </a:t>
            </a:r>
            <a:r>
              <a:rPr lang="en-US" dirty="0">
                <a:solidFill>
                  <a:srgbClr val="C00000"/>
                </a:solidFill>
              </a:rPr>
              <a:t>R</a:t>
            </a:r>
          </a:p>
        </p:txBody>
      </p:sp>
      <p:sp>
        <p:nvSpPr>
          <p:cNvPr id="4" name="Slide Number Placeholder 3">
            <a:extLst>
              <a:ext uri="{FF2B5EF4-FFF2-40B4-BE49-F238E27FC236}">
                <a16:creationId xmlns:a16="http://schemas.microsoft.com/office/drawing/2014/main" xmlns="" id="{556CE5D6-1FFE-C343-ABC7-E7DD5E43BF92}"/>
              </a:ext>
            </a:extLst>
          </p:cNvPr>
          <p:cNvSpPr>
            <a:spLocks noGrp="1"/>
          </p:cNvSpPr>
          <p:nvPr>
            <p:ph type="sldNum" sz="quarter" idx="12"/>
          </p:nvPr>
        </p:nvSpPr>
        <p:spPr/>
        <p:txBody>
          <a:bodyPr/>
          <a:lstStyle/>
          <a:p>
            <a:pPr>
              <a:defRPr/>
            </a:pPr>
            <a:fld id="{85BC5B7D-D6B0-4550-9BAF-D21F2647AC79}" type="slidenum">
              <a:rPr lang="en-US" altLang="en-US" smtClean="0"/>
              <a:pPr>
                <a:defRPr/>
              </a:pPr>
              <a:t>27</a:t>
            </a:fld>
            <a:endParaRPr lang="en-US" altLang="en-US" dirty="0"/>
          </a:p>
        </p:txBody>
      </p:sp>
      <p:pic>
        <p:nvPicPr>
          <p:cNvPr id="3" name="Picture 2">
            <a:extLst>
              <a:ext uri="{FF2B5EF4-FFF2-40B4-BE49-F238E27FC236}">
                <a16:creationId xmlns:a16="http://schemas.microsoft.com/office/drawing/2014/main" xmlns="" id="{40C1D267-6880-224C-8283-589A4FC505F2}"/>
              </a:ext>
            </a:extLst>
          </p:cNvPr>
          <p:cNvPicPr>
            <a:picLocks noChangeAspect="1"/>
          </p:cNvPicPr>
          <p:nvPr/>
        </p:nvPicPr>
        <p:blipFill rotWithShape="1">
          <a:blip r:embed="rId2"/>
          <a:srcRect t="47551" b="4474"/>
          <a:stretch/>
        </p:blipFill>
        <p:spPr>
          <a:xfrm>
            <a:off x="931775" y="1506946"/>
            <a:ext cx="7618379" cy="4154557"/>
          </a:xfrm>
          <a:prstGeom prst="rect">
            <a:avLst/>
          </a:prstGeom>
        </p:spPr>
      </p:pic>
      <p:sp>
        <p:nvSpPr>
          <p:cNvPr id="5" name="Rounded Rectangle 4"/>
          <p:cNvSpPr/>
          <p:nvPr/>
        </p:nvSpPr>
        <p:spPr>
          <a:xfrm>
            <a:off x="4389120" y="4011168"/>
            <a:ext cx="3694176" cy="536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Based on formulas for assuming equal population group variances</a:t>
            </a:r>
            <a:endParaRPr lang="en-US" sz="1600" dirty="0"/>
          </a:p>
        </p:txBody>
      </p:sp>
      <p:cxnSp>
        <p:nvCxnSpPr>
          <p:cNvPr id="7" name="Straight Arrow Connector 6"/>
          <p:cNvCxnSpPr/>
          <p:nvPr/>
        </p:nvCxnSpPr>
        <p:spPr>
          <a:xfrm flipH="1" flipV="1">
            <a:off x="5157216" y="3718560"/>
            <a:ext cx="1078992" cy="2926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953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43" y="341194"/>
            <a:ext cx="7543800" cy="1105469"/>
          </a:xfrm>
        </p:spPr>
        <p:txBody>
          <a:bodyPr/>
          <a:lstStyle/>
          <a:p>
            <a:r>
              <a:rPr lang="en-US" b="1" dirty="0" smtClean="0">
                <a:solidFill>
                  <a:srgbClr val="000000"/>
                </a:solidFill>
              </a:rPr>
              <a:t>Some Useful Excel Functions</a:t>
            </a:r>
            <a:endParaRPr lang="en-US" b="1" dirty="0">
              <a:solidFill>
                <a:srgbClr val="000000"/>
              </a:solidFill>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850" y="1504950"/>
            <a:ext cx="62103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439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sz="2800" b="1" dirty="0" smtClean="0">
                <a:solidFill>
                  <a:srgbClr val="000000"/>
                </a:solidFill>
              </a:rPr>
              <a:t>One Sample Confidence Interval</a:t>
            </a:r>
            <a:br>
              <a:rPr lang="en-US" sz="2800" b="1" dirty="0" smtClean="0">
                <a:solidFill>
                  <a:srgbClr val="000000"/>
                </a:solidFill>
              </a:rPr>
            </a:br>
            <a:r>
              <a:rPr lang="en-US" sz="2800" b="1" dirty="0" smtClean="0">
                <a:solidFill>
                  <a:srgbClr val="000000"/>
                </a:solidFill>
              </a:rPr>
              <a:t>(Section 2.5 Asynchronous Videos)</a:t>
            </a:r>
            <a:endParaRPr lang="en-US" sz="2800" b="1" dirty="0">
              <a:solidFill>
                <a:srgbClr val="0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066800"/>
                <a:ext cx="8229600" cy="5791200"/>
              </a:xfrm>
            </p:spPr>
            <p:txBody>
              <a:bodyPr>
                <a:normAutofit fontScale="47500" lnSpcReduction="20000"/>
              </a:bodyPr>
              <a:lstStyle/>
              <a:p>
                <a:pPr marL="0" indent="0">
                  <a:buNone/>
                </a:pPr>
                <a:r>
                  <a:rPr lang="en-US" sz="4600" dirty="0" smtClean="0"/>
                  <a:t>Find a confidence interval estimate </a:t>
                </a:r>
                <a:r>
                  <a:rPr lang="en-US" sz="4600" dirty="0"/>
                  <a:t>of the emotional intelligence (EI) of a random sample of children at a school for the gifted and </a:t>
                </a:r>
                <a:r>
                  <a:rPr lang="en-US" sz="4600" dirty="0" smtClean="0"/>
                  <a:t>talented.</a:t>
                </a:r>
              </a:p>
              <a:p>
                <a:endParaRPr lang="en-US" sz="5100" dirty="0" smtClean="0"/>
              </a:p>
              <a:p>
                <a:r>
                  <a:rPr lang="en-US" sz="5100" dirty="0" smtClean="0"/>
                  <a:t>From the sample, the researcher knows:</a:t>
                </a:r>
                <a:endParaRPr lang="en-US" sz="5100" dirty="0"/>
              </a:p>
              <a:p>
                <a:pPr lvl="1"/>
                <a:r>
                  <a:rPr lang="en-US" sz="5100" dirty="0"/>
                  <a:t>The sample mean </a:t>
                </a:r>
                <a14:m>
                  <m:oMath xmlns:m="http://schemas.openxmlformats.org/officeDocument/2006/math">
                    <m:acc>
                      <m:accPr>
                        <m:chr m:val="̅"/>
                        <m:ctrlPr>
                          <a:rPr lang="en-US" sz="5100" i="1" smtClean="0">
                            <a:latin typeface="Cambria Math"/>
                          </a:rPr>
                        </m:ctrlPr>
                      </m:accPr>
                      <m:e>
                        <m:r>
                          <a:rPr lang="en-US" sz="5100" b="0" i="1" smtClean="0">
                            <a:latin typeface="Cambria Math"/>
                          </a:rPr>
                          <m:t>𝑥</m:t>
                        </m:r>
                      </m:e>
                    </m:acc>
                  </m:oMath>
                </a14:m>
                <a:r>
                  <a:rPr lang="en-US" sz="5100" dirty="0"/>
                  <a:t>= 130</a:t>
                </a:r>
              </a:p>
              <a:p>
                <a:pPr lvl="1"/>
                <a:r>
                  <a:rPr lang="en-US" sz="5100" dirty="0"/>
                  <a:t>The sample standard deviation </a:t>
                </a:r>
                <a:r>
                  <a:rPr lang="en-US" sz="5100" i="1" dirty="0"/>
                  <a:t>s</a:t>
                </a:r>
                <a:r>
                  <a:rPr lang="en-US" sz="5100" dirty="0"/>
                  <a:t> = 15</a:t>
                </a:r>
              </a:p>
              <a:p>
                <a:pPr lvl="1"/>
                <a:r>
                  <a:rPr lang="en-US" sz="5100" dirty="0"/>
                  <a:t>The sample size </a:t>
                </a:r>
                <a:r>
                  <a:rPr lang="en-US" sz="5100" i="1" dirty="0">
                    <a:latin typeface="Times New Roman" panose="02020603050405020304" pitchFamily="18" charset="0"/>
                    <a:cs typeface="Times New Roman" panose="02020603050405020304" pitchFamily="18" charset="0"/>
                  </a:rPr>
                  <a:t>n</a:t>
                </a:r>
                <a:r>
                  <a:rPr lang="en-US" sz="5100" i="1" dirty="0"/>
                  <a:t> </a:t>
                </a:r>
                <a:r>
                  <a:rPr lang="en-US" sz="5100" dirty="0"/>
                  <a:t>= </a:t>
                </a:r>
                <a:r>
                  <a:rPr lang="en-US" sz="5100" dirty="0" smtClean="0"/>
                  <a:t>120</a:t>
                </a:r>
              </a:p>
              <a:p>
                <a:pPr lvl="1"/>
                <a:r>
                  <a:rPr lang="en-US" sz="5100" dirty="0" err="1" smtClean="0"/>
                  <a:t>t</a:t>
                </a:r>
                <a:r>
                  <a:rPr lang="en-US" sz="5100" baseline="-25000" dirty="0" err="1" smtClean="0"/>
                  <a:t>crit</a:t>
                </a:r>
                <a:r>
                  <a:rPr lang="en-US" sz="5100" baseline="-25000" dirty="0" smtClean="0"/>
                  <a:t> </a:t>
                </a:r>
                <a:r>
                  <a:rPr lang="en-US" sz="5100" dirty="0" smtClean="0"/>
                  <a:t>= 1.979 (From table with 119 degrees of freedom)</a:t>
                </a:r>
              </a:p>
              <a:p>
                <a:pPr lvl="1"/>
                <a:r>
                  <a:rPr lang="en-US" sz="5100" dirty="0" smtClean="0"/>
                  <a:t>α = 0.05</a:t>
                </a:r>
                <a:endParaRPr lang="en-US" sz="5100" dirty="0"/>
              </a:p>
              <a:p>
                <a:pPr marL="514350" indent="-457200"/>
                <a:r>
                  <a:rPr lang="en-US" sz="5100" dirty="0" smtClean="0"/>
                  <a:t>Formula:  </a:t>
                </a:r>
                <a14:m>
                  <m:oMath xmlns:m="http://schemas.openxmlformats.org/officeDocument/2006/math">
                    <m:acc>
                      <m:accPr>
                        <m:chr m:val="̅"/>
                        <m:ctrlPr>
                          <a:rPr lang="en-US" sz="5100" i="1" smtClean="0">
                            <a:latin typeface="Cambria Math"/>
                          </a:rPr>
                        </m:ctrlPr>
                      </m:accPr>
                      <m:e>
                        <m:r>
                          <a:rPr lang="en-US" sz="5100" b="0" i="1" smtClean="0">
                            <a:latin typeface="Cambria Math"/>
                          </a:rPr>
                          <m:t>𝑥</m:t>
                        </m:r>
                      </m:e>
                    </m:acc>
                    <m:r>
                      <a:rPr lang="en-US" sz="5100" i="1">
                        <a:latin typeface="Cambria Math"/>
                      </a:rPr>
                      <m:t>±</m:t>
                    </m:r>
                    <m:r>
                      <m:rPr>
                        <m:sty m:val="p"/>
                      </m:rPr>
                      <a:rPr lang="en-US" sz="5100" i="1" smtClean="0">
                        <a:latin typeface="Cambria Math"/>
                      </a:rPr>
                      <m:t>t</m:t>
                    </m:r>
                  </m:oMath>
                </a14:m>
                <a:r>
                  <a:rPr lang="en-US" sz="5100" baseline="-25000" dirty="0" smtClean="0"/>
                  <a:t>crit</a:t>
                </a:r>
                <a14:m>
                  <m:oMath xmlns:m="http://schemas.openxmlformats.org/officeDocument/2006/math">
                    <m:d>
                      <m:dPr>
                        <m:ctrlPr>
                          <a:rPr lang="en-US" sz="5100" i="1" baseline="-25000" dirty="0" smtClean="0">
                            <a:latin typeface="Cambria Math"/>
                          </a:rPr>
                        </m:ctrlPr>
                      </m:dPr>
                      <m:e>
                        <m:f>
                          <m:fPr>
                            <m:ctrlPr>
                              <a:rPr lang="en-US" sz="5100" i="1" dirty="0" smtClean="0">
                                <a:latin typeface="Cambria Math"/>
                              </a:rPr>
                            </m:ctrlPr>
                          </m:fPr>
                          <m:num>
                            <m:r>
                              <a:rPr lang="en-US" sz="5100" b="0" i="1" dirty="0" smtClean="0">
                                <a:latin typeface="Cambria Math"/>
                              </a:rPr>
                              <m:t>𝑠</m:t>
                            </m:r>
                          </m:num>
                          <m:den>
                            <m:rad>
                              <m:radPr>
                                <m:degHide m:val="on"/>
                                <m:ctrlPr>
                                  <a:rPr lang="en-US" sz="5100" i="1" dirty="0" smtClean="0">
                                    <a:latin typeface="Cambria Math"/>
                                  </a:rPr>
                                </m:ctrlPr>
                              </m:radPr>
                              <m:deg/>
                              <m:e>
                                <m:r>
                                  <a:rPr lang="en-US" sz="5100" b="0" i="1" dirty="0" smtClean="0">
                                    <a:latin typeface="Cambria Math"/>
                                  </a:rPr>
                                  <m:t>𝑛</m:t>
                                </m:r>
                              </m:e>
                            </m:rad>
                          </m:den>
                        </m:f>
                      </m:e>
                    </m:d>
                  </m:oMath>
                </a14:m>
                <a:endParaRPr lang="en-US" sz="5100" baseline="-25000" dirty="0" smtClean="0"/>
              </a:p>
              <a:p>
                <a:pPr marL="57150" indent="0">
                  <a:buNone/>
                </a:pPr>
                <a:endParaRPr lang="en-US" sz="5100" baseline="-25000" dirty="0" smtClean="0"/>
              </a:p>
              <a:p>
                <a:pPr marL="514350" indent="-457200"/>
                <a14:m>
                  <m:oMath xmlns:m="http://schemas.openxmlformats.org/officeDocument/2006/math">
                    <m:acc>
                      <m:accPr>
                        <m:chr m:val="̅"/>
                        <m:ctrlPr>
                          <a:rPr lang="en-US" sz="5100" i="1" smtClean="0">
                            <a:latin typeface="Cambria Math"/>
                          </a:rPr>
                        </m:ctrlPr>
                      </m:accPr>
                      <m:e>
                        <m:r>
                          <a:rPr lang="en-US" sz="5100" b="0" i="1" smtClean="0">
                            <a:latin typeface="Cambria Math"/>
                          </a:rPr>
                          <m:t>𝑥</m:t>
                        </m:r>
                      </m:e>
                    </m:acc>
                    <m:r>
                      <a:rPr lang="en-US" sz="5100" i="1">
                        <a:latin typeface="Cambria Math"/>
                      </a:rPr>
                      <m:t>±</m:t>
                    </m:r>
                    <m:r>
                      <a:rPr lang="en-US" sz="5100" b="0" i="1" smtClean="0">
                        <a:latin typeface="Cambria Math"/>
                      </a:rPr>
                      <m:t>1.979</m:t>
                    </m:r>
                    <m:d>
                      <m:dPr>
                        <m:ctrlPr>
                          <a:rPr lang="en-US" sz="5100" i="1" baseline="-25000" dirty="0" smtClean="0">
                            <a:latin typeface="Cambria Math"/>
                          </a:rPr>
                        </m:ctrlPr>
                      </m:dPr>
                      <m:e>
                        <m:f>
                          <m:fPr>
                            <m:ctrlPr>
                              <a:rPr lang="en-US" sz="5100" i="1" dirty="0" smtClean="0">
                                <a:latin typeface="Cambria Math"/>
                              </a:rPr>
                            </m:ctrlPr>
                          </m:fPr>
                          <m:num>
                            <m:r>
                              <a:rPr lang="en-US" sz="5100" b="0" i="1" dirty="0" smtClean="0">
                                <a:latin typeface="Cambria Math"/>
                              </a:rPr>
                              <m:t>15</m:t>
                            </m:r>
                          </m:num>
                          <m:den>
                            <m:rad>
                              <m:radPr>
                                <m:degHide m:val="on"/>
                                <m:ctrlPr>
                                  <a:rPr lang="en-US" sz="5100" i="1" dirty="0" smtClean="0">
                                    <a:latin typeface="Cambria Math"/>
                                  </a:rPr>
                                </m:ctrlPr>
                              </m:radPr>
                              <m:deg/>
                              <m:e>
                                <m:r>
                                  <a:rPr lang="en-US" sz="5100" b="0" i="1" dirty="0" smtClean="0">
                                    <a:latin typeface="Cambria Math"/>
                                  </a:rPr>
                                  <m:t>120</m:t>
                                </m:r>
                              </m:e>
                            </m:rad>
                          </m:den>
                        </m:f>
                      </m:e>
                    </m:d>
                    <m:r>
                      <a:rPr lang="en-US" sz="5100" b="0" i="1" dirty="0" smtClean="0">
                        <a:latin typeface="Cambria Math"/>
                      </a:rPr>
                      <m:t>⇒</m:t>
                    </m:r>
                  </m:oMath>
                </a14:m>
                <a:r>
                  <a:rPr lang="en-US" sz="5100" dirty="0" smtClean="0"/>
                  <a:t> </a:t>
                </a:r>
                <a14:m>
                  <m:oMath xmlns:m="http://schemas.openxmlformats.org/officeDocument/2006/math">
                    <m:r>
                      <a:rPr lang="en-US" sz="5100" i="1" smtClean="0">
                        <a:latin typeface="Cambria Math"/>
                      </a:rPr>
                      <m:t>1</m:t>
                    </m:r>
                    <m:r>
                      <a:rPr lang="en-US" sz="5100" b="0" i="1" smtClean="0">
                        <a:latin typeface="Cambria Math"/>
                      </a:rPr>
                      <m:t>30</m:t>
                    </m:r>
                    <m:r>
                      <a:rPr lang="en-US" sz="5100" i="1">
                        <a:latin typeface="Cambria Math"/>
                      </a:rPr>
                      <m:t>±</m:t>
                    </m:r>
                  </m:oMath>
                </a14:m>
                <a:r>
                  <a:rPr lang="en-US" sz="5100" dirty="0" smtClean="0"/>
                  <a:t> </a:t>
                </a:r>
                <a:r>
                  <a:rPr lang="en-US" sz="5100" dirty="0">
                    <a:latin typeface="Cambria Math"/>
                  </a:rPr>
                  <a:t>2.71</a:t>
                </a:r>
                <a:r>
                  <a:rPr lang="en-US" sz="5100" dirty="0" smtClean="0"/>
                  <a:t> </a:t>
                </a:r>
                <a14:m>
                  <m:oMath xmlns:m="http://schemas.openxmlformats.org/officeDocument/2006/math">
                    <m:r>
                      <a:rPr lang="en-US" sz="5100" b="0" i="1" dirty="0" smtClean="0">
                        <a:latin typeface="Cambria Math"/>
                      </a:rPr>
                      <m:t>⇒</m:t>
                    </m:r>
                  </m:oMath>
                </a14:m>
                <a:r>
                  <a:rPr lang="en-US" sz="5100" dirty="0" smtClean="0"/>
                  <a:t> </a:t>
                </a:r>
                <a14:m>
                  <m:oMath xmlns:m="http://schemas.openxmlformats.org/officeDocument/2006/math">
                    <m:r>
                      <a:rPr lang="en-US" sz="5100" i="1" smtClean="0">
                        <a:latin typeface="Cambria Math"/>
                      </a:rPr>
                      <m:t>(</m:t>
                    </m:r>
                    <m:r>
                      <a:rPr lang="en-US" sz="5100" b="0" i="1" smtClean="0">
                        <a:latin typeface="Cambria Math"/>
                      </a:rPr>
                      <m:t>127.29,132.71)</m:t>
                    </m:r>
                  </m:oMath>
                </a14:m>
                <a:endParaRPr lang="en-US" sz="5100" dirty="0" smtClean="0"/>
              </a:p>
              <a:p>
                <a:pPr marL="0" indent="0">
                  <a:buNone/>
                </a:pPr>
                <a:r>
                  <a:rPr lang="en-US" dirty="0" smtClean="0"/>
                  <a:t/>
                </a:r>
                <a:br>
                  <a:rPr lang="en-US" dirty="0" smtClean="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066800"/>
                <a:ext cx="8229600" cy="5791200"/>
              </a:xfrm>
              <a:blipFill rotWithShape="1">
                <a:blip r:embed="rId2"/>
                <a:stretch>
                  <a:fillRect l="-1037" t="-1684" r="-1407"/>
                </a:stretch>
              </a:blipFill>
            </p:spPr>
            <p:txBody>
              <a:bodyPr/>
              <a:lstStyle/>
              <a:p>
                <a:r>
                  <a:rPr lang="en-US">
                    <a:noFill/>
                  </a:rPr>
                  <a:t> </a:t>
                </a:r>
              </a:p>
            </p:txBody>
          </p:sp>
        </mc:Fallback>
      </mc:AlternateContent>
    </p:spTree>
    <p:extLst>
      <p:ext uri="{BB962C8B-B14F-4D97-AF65-F5344CB8AC3E}">
        <p14:creationId xmlns:p14="http://schemas.microsoft.com/office/powerpoint/2010/main" val="4063239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87" y="383275"/>
            <a:ext cx="8229600" cy="715962"/>
          </a:xfrm>
        </p:spPr>
        <p:txBody>
          <a:bodyPr>
            <a:noAutofit/>
          </a:bodyPr>
          <a:lstStyle/>
          <a:p>
            <a:r>
              <a:rPr lang="en-US" sz="2800" b="1" dirty="0" smtClean="0">
                <a:solidFill>
                  <a:srgbClr val="000000"/>
                </a:solidFill>
              </a:rPr>
              <a:t>One Sample Hypothesis Test  (Two Sided)</a:t>
            </a:r>
            <a:br>
              <a:rPr lang="en-US" sz="2800" b="1" dirty="0" smtClean="0">
                <a:solidFill>
                  <a:srgbClr val="000000"/>
                </a:solidFill>
              </a:rPr>
            </a:br>
            <a:r>
              <a:rPr lang="en-US" sz="2800" b="1" dirty="0">
                <a:solidFill>
                  <a:srgbClr val="000000"/>
                </a:solidFill>
              </a:rPr>
              <a:t>(Section </a:t>
            </a:r>
            <a:r>
              <a:rPr lang="en-US" sz="2800" b="1" dirty="0" smtClean="0">
                <a:solidFill>
                  <a:srgbClr val="000000"/>
                </a:solidFill>
              </a:rPr>
              <a:t>2.6 </a:t>
            </a:r>
            <a:r>
              <a:rPr lang="en-US" sz="2800" b="1" dirty="0">
                <a:solidFill>
                  <a:srgbClr val="000000"/>
                </a:solidFill>
              </a:rPr>
              <a:t>Asynchronous Videos</a:t>
            </a:r>
            <a:r>
              <a:rPr lang="en-US" sz="2800" b="1" dirty="0" smtClean="0">
                <a:solidFill>
                  <a:srgbClr val="000000"/>
                </a:solidFill>
              </a:rPr>
              <a:t>)</a:t>
            </a:r>
            <a:endParaRPr lang="en-US" sz="2800" b="1" dirty="0">
              <a:solidFill>
                <a:srgbClr val="0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318418"/>
                <a:ext cx="8401050" cy="4983163"/>
              </a:xfrm>
            </p:spPr>
            <p:txBody>
              <a:bodyPr>
                <a:normAutofit/>
              </a:bodyPr>
              <a:lstStyle/>
              <a:p>
                <a:pPr algn="just"/>
                <a:r>
                  <a:rPr lang="en-US" sz="2800" dirty="0" smtClean="0"/>
                  <a:t>Quality control department at a </a:t>
                </a:r>
                <a:r>
                  <a:rPr lang="en-US" sz="2800" dirty="0"/>
                  <a:t>potato chip </a:t>
                </a:r>
                <a:r>
                  <a:rPr lang="en-US" sz="2800" dirty="0" smtClean="0"/>
                  <a:t>factory is interested in knowing if their sodium </a:t>
                </a:r>
                <a:r>
                  <a:rPr lang="en-US" sz="2800" dirty="0"/>
                  <a:t>content </a:t>
                </a:r>
                <a:r>
                  <a:rPr lang="en-US" sz="2800" dirty="0" smtClean="0"/>
                  <a:t>is as advertised at 75 mg.</a:t>
                </a:r>
              </a:p>
              <a:p>
                <a:r>
                  <a:rPr lang="en-US" sz="2800" dirty="0" smtClean="0"/>
                  <a:t>H</a:t>
                </a:r>
                <a:r>
                  <a:rPr lang="en-US" sz="2800" baseline="-25000" dirty="0" smtClean="0"/>
                  <a:t>o</a:t>
                </a:r>
                <a:r>
                  <a:rPr lang="en-US" sz="2800" dirty="0" smtClean="0"/>
                  <a:t>: </a:t>
                </a:r>
                <a14:m>
                  <m:oMath xmlns:m="http://schemas.openxmlformats.org/officeDocument/2006/math">
                    <m:r>
                      <a:rPr lang="en-US" sz="2800" smtClean="0">
                        <a:latin typeface="Cambria Math"/>
                      </a:rPr>
                      <m:t>𝜇</m:t>
                    </m:r>
                    <m:r>
                      <a:rPr lang="en-US" sz="2800">
                        <a:latin typeface="Cambria Math"/>
                      </a:rPr>
                      <m:t>=75    </m:t>
                    </m:r>
                    <m:r>
                      <m:rPr>
                        <m:sty m:val="p"/>
                      </m:rPr>
                      <a:rPr lang="en-US" sz="2800">
                        <a:latin typeface="Cambria Math"/>
                      </a:rPr>
                      <m:t>Ha</m:t>
                    </m:r>
                    <m:r>
                      <a:rPr lang="en-US" sz="2800">
                        <a:latin typeface="Cambria Math"/>
                      </a:rPr>
                      <m:t>: </m:t>
                    </m:r>
                    <m:r>
                      <a:rPr lang="en-US" sz="2800">
                        <a:latin typeface="Cambria Math"/>
                      </a:rPr>
                      <m:t>𝜇</m:t>
                    </m:r>
                    <m:r>
                      <a:rPr lang="en-US" sz="2800">
                        <a:latin typeface="Cambria Math"/>
                      </a:rPr>
                      <m:t>≠75 </m:t>
                    </m:r>
                  </m:oMath>
                </a14:m>
                <a:endParaRPr lang="en-US" sz="2800" dirty="0" smtClean="0"/>
              </a:p>
              <a:p>
                <a:r>
                  <a:rPr lang="en-US" sz="2800" dirty="0" smtClean="0"/>
                  <a:t>What is known from sample:</a:t>
                </a:r>
              </a:p>
              <a:p>
                <a:pPr marL="0" indent="0">
                  <a:buNone/>
                </a:pPr>
                <a:r>
                  <a:rPr lang="en-US" sz="2800" dirty="0" smtClean="0"/>
                  <a:t>    </a:t>
                </a:r>
                <a14:m>
                  <m:oMath xmlns:m="http://schemas.openxmlformats.org/officeDocument/2006/math">
                    <m:acc>
                      <m:accPr>
                        <m:chr m:val="̅"/>
                        <m:ctrlPr>
                          <a:rPr lang="en-US" sz="2800" i="1" smtClean="0">
                            <a:latin typeface="Cambria Math"/>
                          </a:rPr>
                        </m:ctrlPr>
                      </m:accPr>
                      <m:e>
                        <m:r>
                          <a:rPr lang="en-US" sz="2800" b="0" i="1" smtClean="0">
                            <a:latin typeface="Cambria Math"/>
                          </a:rPr>
                          <m:t>𝑥</m:t>
                        </m:r>
                      </m:e>
                    </m:acc>
                    <m:r>
                      <a:rPr lang="en-US" sz="2800" b="0" i="0" smtClean="0">
                        <a:latin typeface="Cambria Math"/>
                      </a:rPr>
                      <m:t>= </m:t>
                    </m:r>
                  </m:oMath>
                </a14:m>
                <a:r>
                  <a:rPr lang="en-US" sz="2800" dirty="0" smtClean="0"/>
                  <a:t>76.1; </a:t>
                </a:r>
                <a:r>
                  <a:rPr lang="en-US" sz="2800" i="1" dirty="0" smtClean="0">
                    <a:latin typeface="Times New Roman" panose="02020603050405020304" pitchFamily="18" charset="0"/>
                    <a:cs typeface="Times New Roman" panose="02020603050405020304" pitchFamily="18" charset="0"/>
                  </a:rPr>
                  <a:t>s</a:t>
                </a:r>
                <a:r>
                  <a:rPr lang="en-US" sz="2800" dirty="0" smtClean="0"/>
                  <a:t> = 2.2878; </a:t>
                </a:r>
                <a:r>
                  <a:rPr lang="en-US" sz="2800" i="1" dirty="0" smtClean="0">
                    <a:latin typeface="Times New Roman" panose="02020603050405020304" pitchFamily="18" charset="0"/>
                    <a:cs typeface="Times New Roman" panose="02020603050405020304" pitchFamily="18" charset="0"/>
                  </a:rPr>
                  <a:t>n</a:t>
                </a:r>
                <a:r>
                  <a:rPr lang="en-US" sz="2800" dirty="0" smtClean="0"/>
                  <a:t> = 40; </a:t>
                </a:r>
              </a:p>
              <a:p>
                <a:pPr>
                  <a:buSzPct val="100000"/>
                </a:pPr>
                <a:r>
                  <a:rPr lang="en-US" sz="2800" dirty="0" smtClean="0"/>
                  <a:t>Formula: </a:t>
                </a:r>
                <a14:m>
                  <m:oMath xmlns:m="http://schemas.openxmlformats.org/officeDocument/2006/math">
                    <m:r>
                      <a:rPr lang="en-US" sz="2800" b="0" i="1" smtClean="0">
                        <a:latin typeface="Cambria Math"/>
                      </a:rPr>
                      <m:t>𝑡</m:t>
                    </m:r>
                    <m:r>
                      <a:rPr lang="en-US" sz="2800" b="0" i="0" smtClean="0">
                        <a:latin typeface="Cambria Math"/>
                      </a:rPr>
                      <m:t>=</m:t>
                    </m:r>
                    <m:f>
                      <m:fPr>
                        <m:ctrlPr>
                          <a:rPr lang="en-US" sz="2800" i="1" smtClean="0">
                            <a:latin typeface="Cambria Math"/>
                          </a:rPr>
                        </m:ctrlPr>
                      </m:fPr>
                      <m:num>
                        <m:acc>
                          <m:accPr>
                            <m:chr m:val="̅"/>
                            <m:ctrlPr>
                              <a:rPr lang="en-US" sz="2800" i="1" smtClean="0">
                                <a:latin typeface="Cambria Math"/>
                              </a:rPr>
                            </m:ctrlPr>
                          </m:accPr>
                          <m:e>
                            <m:r>
                              <a:rPr lang="en-US" sz="2800" b="0" i="1" smtClean="0">
                                <a:latin typeface="Cambria Math"/>
                              </a:rPr>
                              <m:t>𝑥</m:t>
                            </m:r>
                          </m:e>
                        </m:acc>
                        <m:r>
                          <a:rPr lang="en-US" sz="2800" b="0" i="1" smtClean="0">
                            <a:latin typeface="Cambria Math"/>
                          </a:rPr>
                          <m:t>−</m:t>
                        </m:r>
                        <m:r>
                          <a:rPr lang="en-US" sz="2800" b="0" i="1" smtClean="0">
                            <a:latin typeface="Cambria Math"/>
                            <a:ea typeface="Cambria Math"/>
                          </a:rPr>
                          <m:t>𝜇</m:t>
                        </m:r>
                      </m:num>
                      <m:den>
                        <m:f>
                          <m:fPr>
                            <m:ctrlPr>
                              <a:rPr lang="en-US" sz="2800" i="1" smtClean="0">
                                <a:latin typeface="Cambria Math"/>
                              </a:rPr>
                            </m:ctrlPr>
                          </m:fPr>
                          <m:num>
                            <m:r>
                              <a:rPr lang="en-US" sz="2800" b="0" i="1" smtClean="0">
                                <a:latin typeface="Cambria Math"/>
                              </a:rPr>
                              <m:t>𝑠</m:t>
                            </m:r>
                          </m:num>
                          <m:den>
                            <m:rad>
                              <m:radPr>
                                <m:degHide m:val="on"/>
                                <m:ctrlPr>
                                  <a:rPr lang="en-US" sz="2800" i="1" smtClean="0">
                                    <a:latin typeface="Cambria Math"/>
                                  </a:rPr>
                                </m:ctrlPr>
                              </m:radPr>
                              <m:deg/>
                              <m:e>
                                <m:r>
                                  <a:rPr lang="en-US" sz="2800" b="0" i="1" smtClean="0">
                                    <a:latin typeface="Cambria Math"/>
                                  </a:rPr>
                                  <m:t>𝑛</m:t>
                                </m:r>
                              </m:e>
                            </m:rad>
                          </m:den>
                        </m:f>
                      </m:den>
                    </m:f>
                    <m:r>
                      <a:rPr lang="en-US" sz="2800" b="0" i="1" smtClean="0">
                        <a:latin typeface="Cambria Math"/>
                      </a:rPr>
                      <m:t>=</m:t>
                    </m:r>
                    <m:f>
                      <m:fPr>
                        <m:ctrlPr>
                          <a:rPr lang="en-US" sz="2800" b="0" i="1" smtClean="0">
                            <a:latin typeface="Cambria Math"/>
                          </a:rPr>
                        </m:ctrlPr>
                      </m:fPr>
                      <m:num>
                        <m:r>
                          <a:rPr lang="en-US" sz="2800" b="0" i="1" smtClean="0">
                            <a:latin typeface="Cambria Math"/>
                          </a:rPr>
                          <m:t>76.1−75</m:t>
                        </m:r>
                      </m:num>
                      <m:den>
                        <m:f>
                          <m:fPr>
                            <m:ctrlPr>
                              <a:rPr lang="en-US" sz="2800" b="0" i="1" smtClean="0">
                                <a:latin typeface="Cambria Math"/>
                              </a:rPr>
                            </m:ctrlPr>
                          </m:fPr>
                          <m:num>
                            <m:r>
                              <a:rPr lang="en-US" sz="2800" b="0" i="1" smtClean="0">
                                <a:latin typeface="Cambria Math"/>
                              </a:rPr>
                              <m:t>2.2878</m:t>
                            </m:r>
                          </m:num>
                          <m:den>
                            <m:rad>
                              <m:radPr>
                                <m:degHide m:val="on"/>
                                <m:ctrlPr>
                                  <a:rPr lang="en-US" sz="2800" b="0" i="1" smtClean="0">
                                    <a:latin typeface="Cambria Math"/>
                                  </a:rPr>
                                </m:ctrlPr>
                              </m:radPr>
                              <m:deg/>
                              <m:e>
                                <m:r>
                                  <a:rPr lang="en-US" sz="2800" b="0" i="1" smtClean="0">
                                    <a:latin typeface="Cambria Math"/>
                                  </a:rPr>
                                  <m:t>40</m:t>
                                </m:r>
                              </m:e>
                            </m:rad>
                          </m:den>
                        </m:f>
                      </m:den>
                    </m:f>
                    <m:r>
                      <a:rPr lang="en-US" sz="2800" b="0" i="1" smtClean="0">
                        <a:latin typeface="Cambria Math"/>
                      </a:rPr>
                      <m:t>=3.04</m:t>
                    </m:r>
                  </m:oMath>
                </a14:m>
                <a:endParaRPr lang="en-US" sz="2800" dirty="0" smtClean="0"/>
              </a:p>
              <a:p>
                <a:pPr>
                  <a:buSzPct val="100000"/>
                </a:pPr>
                <a:r>
                  <a:rPr lang="en-US" sz="2800" dirty="0" err="1" smtClean="0"/>
                  <a:t>Prob</a:t>
                </a:r>
                <a:r>
                  <a:rPr lang="en-US" sz="2800" dirty="0" smtClean="0"/>
                  <a:t>(</a:t>
                </a:r>
                <a:r>
                  <a:rPr lang="en-US" sz="2800" i="1" dirty="0" smtClean="0"/>
                  <a:t>t</a:t>
                </a:r>
                <a:r>
                  <a:rPr lang="en-US" sz="2800" dirty="0" smtClean="0"/>
                  <a:t> &gt; </a:t>
                </a:r>
                <a14:m>
                  <m:oMath xmlns:m="http://schemas.openxmlformats.org/officeDocument/2006/math">
                    <m:r>
                      <a:rPr lang="en-US" sz="2800" b="0" i="1" smtClean="0">
                        <a:latin typeface="Cambria Math"/>
                      </a:rPr>
                      <m:t>3.04</m:t>
                    </m:r>
                  </m:oMath>
                </a14:m>
                <a:r>
                  <a:rPr lang="en-US" sz="2800" dirty="0" smtClean="0"/>
                  <a:t> and </a:t>
                </a:r>
                <a:r>
                  <a:rPr lang="en-US" sz="2800" i="1" dirty="0" smtClean="0"/>
                  <a:t>t</a:t>
                </a:r>
                <a:r>
                  <a:rPr lang="en-US" sz="2800" dirty="0" smtClean="0"/>
                  <a:t> &lt; -3.04) = 0.0024, Hence reject Ho</a:t>
                </a:r>
              </a:p>
              <a:p>
                <a:pPr>
                  <a:buSzPct val="100000"/>
                </a:pPr>
                <a:r>
                  <a:rPr lang="en-US" sz="2800" i="1" dirty="0" err="1" smtClean="0"/>
                  <a:t>t</a:t>
                </a:r>
                <a:r>
                  <a:rPr lang="en-US" sz="2800" i="1" baseline="-25000" dirty="0" err="1" smtClean="0"/>
                  <a:t>crit</a:t>
                </a:r>
                <a:r>
                  <a:rPr lang="en-US" sz="2800" dirty="0" smtClean="0"/>
                  <a:t>=1.98, Hence, since 3.04 &gt; 1.98 reject H</a:t>
                </a:r>
                <a:r>
                  <a:rPr lang="en-US" sz="2800" baseline="-25000" dirty="0" smtClean="0"/>
                  <a:t>o</a:t>
                </a:r>
              </a:p>
              <a:p>
                <a:pPr marL="0" indent="0">
                  <a:buNone/>
                </a:pPr>
                <a:endParaRPr lang="en-US" sz="2000" dirty="0"/>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318418"/>
                <a:ext cx="8401050" cy="4983163"/>
              </a:xfrm>
              <a:blipFill rotWithShape="1">
                <a:blip r:embed="rId2"/>
                <a:stretch>
                  <a:fillRect l="-1234" t="-1100" r="-1451" b="-1956"/>
                </a:stretch>
              </a:blipFill>
            </p:spPr>
            <p:txBody>
              <a:bodyPr/>
              <a:lstStyle/>
              <a:p>
                <a:r>
                  <a:rPr lang="en-US">
                    <a:noFill/>
                  </a:rPr>
                  <a:t> </a:t>
                </a:r>
              </a:p>
            </p:txBody>
          </p:sp>
        </mc:Fallback>
      </mc:AlternateContent>
      <p:sp>
        <p:nvSpPr>
          <p:cNvPr id="4" name="Rounded Rectangle 3"/>
          <p:cNvSpPr/>
          <p:nvPr/>
        </p:nvSpPr>
        <p:spPr>
          <a:xfrm>
            <a:off x="6248400" y="3581400"/>
            <a:ext cx="1828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smtClean="0"/>
              <a:t>Slightly different from McGee</a:t>
            </a:r>
            <a:endParaRPr lang="en-US" sz="1600" dirty="0"/>
          </a:p>
        </p:txBody>
      </p:sp>
      <p:cxnSp>
        <p:nvCxnSpPr>
          <p:cNvPr id="6" name="Straight Arrow Connector 5"/>
          <p:cNvCxnSpPr/>
          <p:nvPr/>
        </p:nvCxnSpPr>
        <p:spPr>
          <a:xfrm flipH="1">
            <a:off x="5638800" y="3886200"/>
            <a:ext cx="609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163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962" y="122830"/>
            <a:ext cx="7543800" cy="686482"/>
          </a:xfrm>
        </p:spPr>
        <p:txBody>
          <a:bodyPr>
            <a:normAutofit fontScale="90000"/>
          </a:bodyPr>
          <a:lstStyle/>
          <a:p>
            <a:r>
              <a:rPr lang="en-US" sz="3100" b="1" dirty="0">
                <a:solidFill>
                  <a:srgbClr val="000000"/>
                </a:solidFill>
              </a:rPr>
              <a:t>Satterthwaite Formula for Degrees of </a:t>
            </a:r>
            <a:r>
              <a:rPr lang="en-US" sz="3100" b="1" dirty="0" smtClean="0">
                <a:solidFill>
                  <a:srgbClr val="000000"/>
                </a:solidFill>
              </a:rPr>
              <a:t>Freedom</a:t>
            </a:r>
            <a:endParaRPr lang="en-US" b="1" dirty="0">
              <a:solidFill>
                <a:srgbClr val="000000"/>
              </a:solidFill>
            </a:endParaRPr>
          </a:p>
        </p:txBody>
      </p:sp>
      <p:sp>
        <p:nvSpPr>
          <p:cNvPr id="3" name="Content Placeholder 2"/>
          <p:cNvSpPr>
            <a:spLocks noGrp="1"/>
          </p:cNvSpPr>
          <p:nvPr>
            <p:ph idx="1"/>
          </p:nvPr>
        </p:nvSpPr>
        <p:spPr>
          <a:xfrm>
            <a:off x="609600" y="990600"/>
            <a:ext cx="8229600" cy="5105400"/>
          </a:xfrm>
        </p:spPr>
        <p:txBody>
          <a:bodyPr>
            <a:normAutofit lnSpcReduction="10000"/>
          </a:bodyPr>
          <a:lstStyle/>
          <a:p>
            <a:r>
              <a:rPr lang="en-US" sz="2800" dirty="0" smtClean="0"/>
              <a:t>For </a:t>
            </a:r>
            <a:r>
              <a:rPr lang="en-US" sz="2800" dirty="0"/>
              <a:t>Our Two-Sample Confidence Interval and T-test </a:t>
            </a:r>
            <a:r>
              <a:rPr lang="en-US" sz="2800" dirty="0" smtClean="0"/>
              <a:t>we use the approach of assuming unequal variances in the population and use the </a:t>
            </a:r>
            <a:r>
              <a:rPr lang="en-US" sz="2800" dirty="0"/>
              <a:t>Satterthwaite </a:t>
            </a:r>
            <a:r>
              <a:rPr lang="en-US" sz="2800" dirty="0" smtClean="0"/>
              <a:t>formula </a:t>
            </a:r>
            <a:r>
              <a:rPr lang="en-US" sz="2800" dirty="0"/>
              <a:t>for </a:t>
            </a:r>
            <a:r>
              <a:rPr lang="en-US" sz="2800" dirty="0" smtClean="0"/>
              <a:t>degrees </a:t>
            </a:r>
            <a:r>
              <a:rPr lang="en-US" sz="2800" dirty="0"/>
              <a:t>of </a:t>
            </a:r>
            <a:r>
              <a:rPr lang="en-US" sz="2800" dirty="0" smtClean="0"/>
              <a:t>freedom to evaluate our t statistics.</a:t>
            </a:r>
          </a:p>
          <a:p>
            <a:r>
              <a:rPr lang="en-US" sz="2800" dirty="0" smtClean="0"/>
              <a:t>The degrees of freedom formula is given by:</a:t>
            </a:r>
          </a:p>
          <a:p>
            <a:endParaRPr lang="en-US" sz="2800" dirty="0"/>
          </a:p>
          <a:p>
            <a:endParaRPr lang="en-US" sz="2800" dirty="0" smtClean="0"/>
          </a:p>
          <a:p>
            <a:endParaRPr lang="en-US" sz="2800" dirty="0"/>
          </a:p>
          <a:p>
            <a:pPr algn="just"/>
            <a:r>
              <a:rPr lang="en-US" sz="2800" dirty="0" smtClean="0"/>
              <a:t>The formula is a complex calculation.  SAS and R have options to calculate t values assuming unequal variances.</a:t>
            </a:r>
          </a:p>
          <a:p>
            <a:endParaRPr lang="en-US" sz="2800" dirty="0" smtClean="0"/>
          </a:p>
          <a:p>
            <a:pPr marL="0" indent="0">
              <a:buNone/>
            </a:pPr>
            <a:endParaRPr lang="en-US"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102076"/>
            <a:ext cx="2828925"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023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14600"/>
            <a:ext cx="282892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2800" b="1" dirty="0">
                <a:solidFill>
                  <a:srgbClr val="000000"/>
                </a:solidFill>
              </a:rPr>
              <a:t>Two Sample Confidence Interval</a:t>
            </a:r>
            <a:br>
              <a:rPr lang="en-US" sz="2800" b="1" dirty="0">
                <a:solidFill>
                  <a:srgbClr val="000000"/>
                </a:solidFill>
              </a:rPr>
            </a:br>
            <a:r>
              <a:rPr lang="en-US" sz="2800" b="1" dirty="0" smtClean="0">
                <a:solidFill>
                  <a:srgbClr val="000000"/>
                </a:solidFill>
              </a:rPr>
              <a:t>and Hypothesis Testing for Mean Differences </a:t>
            </a:r>
            <a:br>
              <a:rPr lang="en-US" sz="2800" b="1" dirty="0" smtClean="0">
                <a:solidFill>
                  <a:srgbClr val="000000"/>
                </a:solidFill>
              </a:rPr>
            </a:br>
            <a:r>
              <a:rPr lang="en-US" sz="2800" b="1" dirty="0" smtClean="0">
                <a:solidFill>
                  <a:srgbClr val="000000"/>
                </a:solidFill>
              </a:rPr>
              <a:t>Assumptions About Population Variances</a:t>
            </a:r>
            <a:endParaRPr lang="en-US" sz="2800" b="1" dirty="0">
              <a:solidFill>
                <a:srgbClr val="0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endParaRPr lang="en-US" dirty="0" smtClean="0"/>
              </a:p>
              <a:p>
                <a:r>
                  <a:rPr lang="en-US" b="1" u="sng" dirty="0" smtClean="0">
                    <a:solidFill>
                      <a:srgbClr val="002060"/>
                    </a:solidFill>
                  </a:rPr>
                  <a:t>Formulas Unequal Variances (</a:t>
                </a:r>
                <a:r>
                  <a:rPr lang="en-US" b="1" dirty="0" smtClean="0">
                    <a:solidFill>
                      <a:srgbClr val="002060"/>
                    </a:solidFill>
                  </a:rPr>
                  <a:t>Satterthwaite Approach)</a:t>
                </a:r>
                <a:endParaRPr lang="en-US" b="1" u="sng" dirty="0" smtClean="0">
                  <a:solidFill>
                    <a:srgbClr val="002060"/>
                  </a:solidFill>
                </a:endParaRPr>
              </a:p>
              <a:p>
                <a:pPr marL="0" indent="0">
                  <a:buNone/>
                </a:pPr>
                <a:r>
                  <a:rPr lang="en-US" dirty="0" smtClean="0"/>
                  <a:t>std. error =</a:t>
                </a:r>
                <a14:m>
                  <m:oMath xmlns:m="http://schemas.openxmlformats.org/officeDocument/2006/math">
                    <m:rad>
                      <m:radPr>
                        <m:degHide m:val="on"/>
                        <m:ctrlPr>
                          <a:rPr lang="en-US" i="1">
                            <a:latin typeface="Cambria Math"/>
                            <a:ea typeface="Cambria Math"/>
                          </a:rPr>
                        </m:ctrlPr>
                      </m:radPr>
                      <m:deg/>
                      <m:e>
                        <m:f>
                          <m:fPr>
                            <m:ctrlPr>
                              <a:rPr lang="en-US" i="1">
                                <a:latin typeface="Cambria Math"/>
                                <a:ea typeface="Cambria Math"/>
                              </a:rPr>
                            </m:ctrlPr>
                          </m:fPr>
                          <m:num>
                            <m:sSup>
                              <m:sSupPr>
                                <m:ctrlPr>
                                  <a:rPr lang="en-US" i="1">
                                    <a:latin typeface="Cambria Math"/>
                                    <a:ea typeface="Cambria Math"/>
                                  </a:rPr>
                                </m:ctrlPr>
                              </m:sSupPr>
                              <m:e>
                                <m:sSub>
                                  <m:sSubPr>
                                    <m:ctrlPr>
                                      <a:rPr lang="en-US" i="1">
                                        <a:latin typeface="Cambria Math"/>
                                        <a:ea typeface="Cambria Math"/>
                                      </a:rPr>
                                    </m:ctrlPr>
                                  </m:sSubPr>
                                  <m:e>
                                    <m:r>
                                      <a:rPr lang="en-US" i="1">
                                        <a:latin typeface="Cambria Math"/>
                                        <a:ea typeface="Cambria Math"/>
                                      </a:rPr>
                                      <m:t>𝑠</m:t>
                                    </m:r>
                                  </m:e>
                                  <m:sub>
                                    <m:r>
                                      <a:rPr lang="en-US" i="1">
                                        <a:latin typeface="Cambria Math"/>
                                        <a:ea typeface="Cambria Math"/>
                                      </a:rPr>
                                      <m:t>1</m:t>
                                    </m:r>
                                  </m:sub>
                                </m:sSub>
                              </m:e>
                              <m:sup>
                                <m:r>
                                  <a:rPr lang="en-US" i="1">
                                    <a:latin typeface="Cambria Math"/>
                                    <a:ea typeface="Cambria Math"/>
                                  </a:rPr>
                                  <m:t>2</m:t>
                                </m:r>
                              </m:sup>
                            </m:sSup>
                          </m:num>
                          <m:den>
                            <m:sSub>
                              <m:sSubPr>
                                <m:ctrlPr>
                                  <a:rPr lang="en-US" i="1">
                                    <a:latin typeface="Cambria Math"/>
                                    <a:ea typeface="Cambria Math"/>
                                  </a:rPr>
                                </m:ctrlPr>
                              </m:sSubPr>
                              <m:e>
                                <m:r>
                                  <a:rPr lang="en-US" i="1">
                                    <a:latin typeface="Cambria Math"/>
                                    <a:ea typeface="Cambria Math"/>
                                  </a:rPr>
                                  <m:t>𝑛</m:t>
                                </m:r>
                              </m:e>
                              <m:sub>
                                <m:r>
                                  <a:rPr lang="en-US" i="1">
                                    <a:latin typeface="Cambria Math"/>
                                    <a:ea typeface="Cambria Math"/>
                                  </a:rPr>
                                  <m:t>1</m:t>
                                </m:r>
                              </m:sub>
                            </m:sSub>
                          </m:den>
                        </m:f>
                        <m:r>
                          <a:rPr lang="en-US" i="1">
                            <a:latin typeface="Cambria Math"/>
                            <a:ea typeface="Cambria Math"/>
                          </a:rPr>
                          <m:t>+</m:t>
                        </m:r>
                        <m:f>
                          <m:fPr>
                            <m:ctrlPr>
                              <a:rPr lang="en-US" i="1">
                                <a:latin typeface="Cambria Math"/>
                                <a:ea typeface="Cambria Math"/>
                              </a:rPr>
                            </m:ctrlPr>
                          </m:fPr>
                          <m:num>
                            <m:sSup>
                              <m:sSupPr>
                                <m:ctrlPr>
                                  <a:rPr lang="en-US" i="1">
                                    <a:latin typeface="Cambria Math"/>
                                    <a:ea typeface="Cambria Math"/>
                                  </a:rPr>
                                </m:ctrlPr>
                              </m:sSupPr>
                              <m:e>
                                <m:sSub>
                                  <m:sSubPr>
                                    <m:ctrlPr>
                                      <a:rPr lang="en-US" i="1">
                                        <a:latin typeface="Cambria Math"/>
                                        <a:ea typeface="Cambria Math"/>
                                      </a:rPr>
                                    </m:ctrlPr>
                                  </m:sSubPr>
                                  <m:e>
                                    <m:r>
                                      <a:rPr lang="en-US" i="1">
                                        <a:latin typeface="Cambria Math"/>
                                        <a:ea typeface="Cambria Math"/>
                                      </a:rPr>
                                      <m:t>𝑠</m:t>
                                    </m:r>
                                  </m:e>
                                  <m:sub>
                                    <m:r>
                                      <a:rPr lang="en-US" i="1">
                                        <a:latin typeface="Cambria Math"/>
                                        <a:ea typeface="Cambria Math"/>
                                      </a:rPr>
                                      <m:t>2</m:t>
                                    </m:r>
                                  </m:sub>
                                </m:sSub>
                              </m:e>
                              <m:sup>
                                <m:r>
                                  <a:rPr lang="en-US" i="1">
                                    <a:latin typeface="Cambria Math"/>
                                    <a:ea typeface="Cambria Math"/>
                                  </a:rPr>
                                  <m:t>2</m:t>
                                </m:r>
                              </m:sup>
                            </m:sSup>
                          </m:num>
                          <m:den>
                            <m:sSub>
                              <m:sSubPr>
                                <m:ctrlPr>
                                  <a:rPr lang="en-US" i="1">
                                    <a:latin typeface="Cambria Math"/>
                                    <a:ea typeface="Cambria Math"/>
                                  </a:rPr>
                                </m:ctrlPr>
                              </m:sSubPr>
                              <m:e>
                                <m:r>
                                  <a:rPr lang="en-US" i="1">
                                    <a:latin typeface="Cambria Math"/>
                                    <a:ea typeface="Cambria Math"/>
                                  </a:rPr>
                                  <m:t>𝑛</m:t>
                                </m:r>
                              </m:e>
                              <m:sub>
                                <m:r>
                                  <a:rPr lang="en-US" i="1">
                                    <a:latin typeface="Cambria Math"/>
                                    <a:ea typeface="Cambria Math"/>
                                  </a:rPr>
                                  <m:t>2</m:t>
                                </m:r>
                              </m:sub>
                            </m:sSub>
                          </m:den>
                        </m:f>
                      </m:e>
                    </m:rad>
                  </m:oMath>
                </a14:m>
                <a:endParaRPr lang="en-US" dirty="0" smtClean="0"/>
              </a:p>
              <a:p>
                <a:pPr marL="0" indent="0">
                  <a:buNone/>
                </a:pPr>
                <a:r>
                  <a:rPr lang="en-US" dirty="0" err="1" smtClean="0"/>
                  <a:t>d.f.</a:t>
                </a:r>
                <a:r>
                  <a:rPr lang="en-US" dirty="0" smtClean="0"/>
                  <a:t> = </a:t>
                </a:r>
                <a:r>
                  <a:rPr lang="en-US" dirty="0"/>
                  <a:t>Satterthwaite </a:t>
                </a:r>
                <a:r>
                  <a:rPr lang="en-US" dirty="0" smtClean="0"/>
                  <a:t>formula =&gt;</a:t>
                </a:r>
              </a:p>
              <a:p>
                <a:pPr marL="0" indent="0">
                  <a:buNone/>
                </a:pPr>
                <a:endParaRPr lang="en-US" dirty="0" smtClean="0"/>
              </a:p>
              <a:p>
                <a:r>
                  <a:rPr lang="en-US" sz="3100" b="1" u="sng" dirty="0">
                    <a:solidFill>
                      <a:srgbClr val="002060"/>
                    </a:solidFill>
                  </a:rPr>
                  <a:t>Formulas Equal </a:t>
                </a:r>
                <a:r>
                  <a:rPr lang="en-US" sz="3100" b="1" u="sng" dirty="0" smtClean="0">
                    <a:solidFill>
                      <a:srgbClr val="002060"/>
                    </a:solidFill>
                  </a:rPr>
                  <a:t>Variances (Pooled Estimate)</a:t>
                </a:r>
                <a:endParaRPr lang="en-US" sz="3100" b="1" u="sng" dirty="0">
                  <a:solidFill>
                    <a:srgbClr val="002060"/>
                  </a:solidFill>
                </a:endParaRPr>
              </a:p>
              <a:p>
                <a:pPr marL="0" indent="0">
                  <a:buNone/>
                </a:pPr>
                <a:r>
                  <a:rPr lang="en-US" dirty="0"/>
                  <a:t>std. error =</a:t>
                </a:r>
                <a14:m>
                  <m:oMath xmlns:m="http://schemas.openxmlformats.org/officeDocument/2006/math">
                    <m:sSub>
                      <m:sSubPr>
                        <m:ctrlPr>
                          <a:rPr lang="en-US" i="1">
                            <a:latin typeface="Cambria Math"/>
                            <a:ea typeface="Cambria Math"/>
                          </a:rPr>
                        </m:ctrlPr>
                      </m:sSubPr>
                      <m:e>
                        <m:r>
                          <a:rPr lang="en-US" b="0" i="1" smtClean="0">
                            <a:latin typeface="Cambria Math"/>
                            <a:ea typeface="Cambria Math"/>
                          </a:rPr>
                          <m:t> </m:t>
                        </m:r>
                        <m:r>
                          <a:rPr lang="en-US" i="1">
                            <a:latin typeface="Cambria Math"/>
                            <a:ea typeface="Cambria Math"/>
                          </a:rPr>
                          <m:t>𝑠</m:t>
                        </m:r>
                      </m:e>
                      <m:sub>
                        <m:r>
                          <a:rPr lang="en-US" i="1">
                            <a:latin typeface="Cambria Math"/>
                            <a:ea typeface="Cambria Math"/>
                          </a:rPr>
                          <m:t>𝑝</m:t>
                        </m:r>
                      </m:sub>
                    </m:sSub>
                    <m:rad>
                      <m:radPr>
                        <m:degHide m:val="on"/>
                        <m:ctrlPr>
                          <a:rPr lang="en-US" i="1">
                            <a:latin typeface="Cambria Math"/>
                            <a:ea typeface="Cambria Math"/>
                          </a:rPr>
                        </m:ctrlPr>
                      </m:radPr>
                      <m:deg/>
                      <m:e>
                        <m:f>
                          <m:fPr>
                            <m:ctrlPr>
                              <a:rPr lang="en-US" i="1">
                                <a:latin typeface="Cambria Math"/>
                                <a:ea typeface="Cambria Math"/>
                              </a:rPr>
                            </m:ctrlPr>
                          </m:fPr>
                          <m:num>
                            <m:r>
                              <a:rPr lang="en-US" i="1">
                                <a:latin typeface="Cambria Math"/>
                                <a:ea typeface="Cambria Math"/>
                              </a:rPr>
                              <m:t>1</m:t>
                            </m:r>
                          </m:num>
                          <m:den>
                            <m:sSub>
                              <m:sSubPr>
                                <m:ctrlPr>
                                  <a:rPr lang="en-US" i="1">
                                    <a:latin typeface="Cambria Math"/>
                                    <a:ea typeface="Cambria Math"/>
                                  </a:rPr>
                                </m:ctrlPr>
                              </m:sSubPr>
                              <m:e>
                                <m:r>
                                  <a:rPr lang="en-US" i="1">
                                    <a:latin typeface="Cambria Math"/>
                                    <a:ea typeface="Cambria Math"/>
                                  </a:rPr>
                                  <m:t>𝑛</m:t>
                                </m:r>
                              </m:e>
                              <m:sub>
                                <m:r>
                                  <a:rPr lang="en-US" i="1">
                                    <a:latin typeface="Cambria Math"/>
                                    <a:ea typeface="Cambria Math"/>
                                  </a:rPr>
                                  <m:t>1</m:t>
                                </m:r>
                              </m:sub>
                            </m:sSub>
                          </m:den>
                        </m:f>
                        <m:r>
                          <a:rPr lang="en-US" i="1">
                            <a:latin typeface="Cambria Math"/>
                            <a:ea typeface="Cambria Math"/>
                          </a:rPr>
                          <m:t>+</m:t>
                        </m:r>
                        <m:f>
                          <m:fPr>
                            <m:ctrlPr>
                              <a:rPr lang="en-US" i="1">
                                <a:latin typeface="Cambria Math"/>
                                <a:ea typeface="Cambria Math"/>
                              </a:rPr>
                            </m:ctrlPr>
                          </m:fPr>
                          <m:num>
                            <m:r>
                              <a:rPr lang="en-US" i="1">
                                <a:latin typeface="Cambria Math"/>
                                <a:ea typeface="Cambria Math"/>
                              </a:rPr>
                              <m:t>1</m:t>
                            </m:r>
                          </m:num>
                          <m:den>
                            <m:sSub>
                              <m:sSubPr>
                                <m:ctrlPr>
                                  <a:rPr lang="en-US" i="1">
                                    <a:latin typeface="Cambria Math"/>
                                    <a:ea typeface="Cambria Math"/>
                                  </a:rPr>
                                </m:ctrlPr>
                              </m:sSubPr>
                              <m:e>
                                <m:r>
                                  <a:rPr lang="en-US" i="1">
                                    <a:latin typeface="Cambria Math"/>
                                    <a:ea typeface="Cambria Math"/>
                                  </a:rPr>
                                  <m:t>𝑛</m:t>
                                </m:r>
                              </m:e>
                              <m:sub>
                                <m:r>
                                  <a:rPr lang="en-US" i="1">
                                    <a:latin typeface="Cambria Math"/>
                                    <a:ea typeface="Cambria Math"/>
                                  </a:rPr>
                                  <m:t>2</m:t>
                                </m:r>
                              </m:sub>
                            </m:sSub>
                          </m:den>
                        </m:f>
                      </m:e>
                    </m:rad>
                  </m:oMath>
                </a14:m>
                <a:endParaRPr lang="en-US" dirty="0" smtClean="0">
                  <a:ea typeface="Cambria Math"/>
                </a:endParaRPr>
              </a:p>
              <a:p>
                <a:pPr marL="0" indent="0">
                  <a:buNone/>
                </a:pPr>
                <a:endParaRPr lang="en-US" dirty="0" smtClean="0">
                  <a:ea typeface="Cambria Math"/>
                </a:endParaRPr>
              </a:p>
              <a:p>
                <a:pPr marL="0" indent="0">
                  <a:buNone/>
                </a:pPr>
                <a:endParaRPr lang="en-US" dirty="0" smtClean="0">
                  <a:ea typeface="Cambria Math"/>
                </a:endParaRPr>
              </a:p>
              <a:p>
                <a:pPr marL="0" indent="0">
                  <a:buNone/>
                </a:pPr>
                <a:endParaRPr lang="en-US" dirty="0" smtClean="0">
                  <a:ea typeface="Cambria Math"/>
                </a:endParaRPr>
              </a:p>
              <a:p>
                <a:pPr marL="0" indent="0">
                  <a:buNone/>
                </a:pPr>
                <a:r>
                  <a:rPr lang="en-US" dirty="0" err="1" smtClean="0">
                    <a:ea typeface="Cambria Math"/>
                  </a:rPr>
                  <a:t>d.f.</a:t>
                </a:r>
                <a:r>
                  <a:rPr lang="en-US" dirty="0" smtClean="0">
                    <a:ea typeface="Cambria Math"/>
                  </a:rPr>
                  <a:t> = </a:t>
                </a:r>
                <a14:m>
                  <m:oMath xmlns:m="http://schemas.openxmlformats.org/officeDocument/2006/math">
                    <m:sSub>
                      <m:sSubPr>
                        <m:ctrlPr>
                          <a:rPr lang="en-US" i="1" smtClean="0">
                            <a:latin typeface="Cambria Math"/>
                            <a:ea typeface="Cambria Math"/>
                          </a:rPr>
                        </m:ctrlPr>
                      </m:sSubPr>
                      <m:e>
                        <m:r>
                          <a:rPr lang="en-US" b="0" i="1" smtClean="0">
                            <a:latin typeface="Cambria Math"/>
                            <a:ea typeface="Cambria Math"/>
                          </a:rPr>
                          <m:t>𝑛</m:t>
                        </m:r>
                      </m:e>
                      <m:sub>
                        <m:r>
                          <a:rPr lang="en-US" b="0" i="1" smtClean="0">
                            <a:latin typeface="Cambria Math"/>
                            <a:ea typeface="Cambria Math"/>
                          </a:rPr>
                          <m:t>1</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𝑛</m:t>
                        </m:r>
                      </m:e>
                      <m:sub>
                        <m:r>
                          <a:rPr lang="en-US" b="0" i="1" smtClean="0">
                            <a:latin typeface="Cambria Math"/>
                            <a:ea typeface="Cambria Math"/>
                          </a:rPr>
                          <m:t>2</m:t>
                        </m:r>
                      </m:sub>
                    </m:sSub>
                    <m:r>
                      <a:rPr lang="en-US" b="0" i="1" smtClean="0">
                        <a:latin typeface="Cambria Math"/>
                        <a:ea typeface="Cambria Math"/>
                      </a:rPr>
                      <m:t>−2</m:t>
                    </m:r>
                  </m:oMath>
                </a14:m>
                <a:endParaRPr lang="en-US" dirty="0" smtClean="0">
                  <a:ea typeface="Cambria Math"/>
                </a:endParaRPr>
              </a:p>
              <a:p>
                <a:pPr marL="0" indent="0">
                  <a:buNone/>
                </a:pPr>
                <a:endParaRPr lang="en-US" dirty="0" smtClean="0">
                  <a:ea typeface="Cambria Math"/>
                </a:endParaRPr>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889" b="-135"/>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34" y="4659086"/>
            <a:ext cx="27146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7239000" y="2667000"/>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SAS prints out</a:t>
            </a:r>
            <a:endParaRPr lang="en-US" dirty="0"/>
          </a:p>
        </p:txBody>
      </p:sp>
      <p:sp>
        <p:nvSpPr>
          <p:cNvPr id="12" name="Rounded Rectangle 11"/>
          <p:cNvSpPr/>
          <p:nvPr/>
        </p:nvSpPr>
        <p:spPr>
          <a:xfrm>
            <a:off x="4038601" y="4729843"/>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SAS prints out</a:t>
            </a:r>
            <a:endParaRPr lang="en-US" dirty="0"/>
          </a:p>
        </p:txBody>
      </p:sp>
      <p:sp>
        <p:nvSpPr>
          <p:cNvPr id="11" name="Right Brace 10"/>
          <p:cNvSpPr/>
          <p:nvPr/>
        </p:nvSpPr>
        <p:spPr>
          <a:xfrm>
            <a:off x="6629401" y="2362200"/>
            <a:ext cx="6096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a:off x="3401292" y="4049486"/>
            <a:ext cx="609600" cy="19703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24308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normAutofit fontScale="90000"/>
          </a:bodyPr>
          <a:lstStyle/>
          <a:p>
            <a:r>
              <a:rPr lang="en-US" sz="3100" dirty="0" smtClean="0">
                <a:solidFill>
                  <a:srgbClr val="000000"/>
                </a:solidFill>
              </a:rPr>
              <a:t>Two Sample Confidence Interval</a:t>
            </a:r>
            <a:br>
              <a:rPr lang="en-US" sz="3100" dirty="0" smtClean="0">
                <a:solidFill>
                  <a:srgbClr val="000000"/>
                </a:solidFill>
              </a:rPr>
            </a:br>
            <a:r>
              <a:rPr lang="en-US" sz="3200" dirty="0">
                <a:solidFill>
                  <a:srgbClr val="000000"/>
                </a:solidFill>
              </a:rPr>
              <a:t>(Section </a:t>
            </a:r>
            <a:r>
              <a:rPr lang="en-US" sz="3200" dirty="0" smtClean="0">
                <a:solidFill>
                  <a:srgbClr val="000000"/>
                </a:solidFill>
              </a:rPr>
              <a:t>2.9 </a:t>
            </a:r>
            <a:r>
              <a:rPr lang="en-US" sz="3200" dirty="0">
                <a:solidFill>
                  <a:srgbClr val="000000"/>
                </a:solidFill>
              </a:rPr>
              <a:t>Asynchronous Videos</a:t>
            </a:r>
            <a:r>
              <a:rPr lang="en-US" sz="3200" dirty="0" smtClean="0">
                <a:solidFill>
                  <a:srgbClr val="000000"/>
                </a:solidFill>
              </a:rPr>
              <a:t>)</a:t>
            </a:r>
            <a:r>
              <a:rPr lang="en-US" sz="3100" dirty="0" smtClean="0">
                <a:solidFill>
                  <a:srgbClr val="000000"/>
                </a:solidFill>
              </a:rPr>
              <a:t> </a:t>
            </a:r>
            <a:r>
              <a:rPr lang="en-US" dirty="0" smtClean="0">
                <a:solidFill>
                  <a:srgbClr val="C00000"/>
                </a:solidFill>
              </a:rPr>
              <a:t/>
            </a:r>
            <a:br>
              <a:rPr lang="en-US" dirty="0" smtClean="0">
                <a:solidFill>
                  <a:srgbClr val="C00000"/>
                </a:solidFill>
              </a:rPr>
            </a:br>
            <a:endParaRPr lang="en-US" dirty="0"/>
          </a:p>
        </p:txBody>
      </p:sp>
      <p:sp>
        <p:nvSpPr>
          <p:cNvPr id="3" name="Content Placeholder 2"/>
          <p:cNvSpPr>
            <a:spLocks noGrp="1"/>
          </p:cNvSpPr>
          <p:nvPr>
            <p:ph idx="1"/>
          </p:nvPr>
        </p:nvSpPr>
        <p:spPr>
          <a:xfrm>
            <a:off x="457200" y="1371600"/>
            <a:ext cx="8229600" cy="4724400"/>
          </a:xfrm>
        </p:spPr>
        <p:txBody>
          <a:bodyPr>
            <a:normAutofit/>
          </a:bodyPr>
          <a:lstStyle/>
          <a:p>
            <a:pPr marL="0" indent="0" algn="just">
              <a:buNone/>
            </a:pPr>
            <a:r>
              <a:rPr lang="en-US" sz="2800" dirty="0" smtClean="0"/>
              <a:t>Students are assigned to one of two groups.  One group views a statistics video disk and the other views the disk and does a lab.  They are then given a statistics test. Calculate a confidence interval using </a:t>
            </a:r>
            <a:r>
              <a:rPr lang="el-GR" sz="2800" dirty="0" smtClean="0"/>
              <a:t>α</a:t>
            </a:r>
            <a:r>
              <a:rPr lang="en-US" sz="2800" dirty="0"/>
              <a:t> </a:t>
            </a:r>
            <a:r>
              <a:rPr lang="en-US" sz="2800" dirty="0" smtClean="0"/>
              <a:t>= 0.05 for the difference between the mean test scores of the two groups.</a:t>
            </a:r>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848100"/>
            <a:ext cx="3467099"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402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8403"/>
            <a:ext cx="6705600" cy="508144"/>
          </a:xfrm>
        </p:spPr>
        <p:txBody>
          <a:bodyPr>
            <a:normAutofit fontScale="90000"/>
          </a:bodyPr>
          <a:lstStyle/>
          <a:p>
            <a:r>
              <a:rPr lang="en-US" sz="2700" b="1" dirty="0">
                <a:solidFill>
                  <a:srgbClr val="000000"/>
                </a:solidFill>
              </a:rPr>
              <a:t>Two Sample Confidence Interval </a:t>
            </a:r>
            <a:r>
              <a:rPr lang="en-US" sz="2700" b="1" dirty="0" smtClean="0">
                <a:solidFill>
                  <a:srgbClr val="000000"/>
                </a:solidFill>
              </a:rPr>
              <a:t> - Continued</a:t>
            </a:r>
            <a:r>
              <a:rPr lang="en-US" sz="2800" b="1" dirty="0">
                <a:solidFill>
                  <a:srgbClr val="000000"/>
                </a:solidFill>
              </a:rPr>
              <a:t/>
            </a:r>
            <a:br>
              <a:rPr lang="en-US" sz="2800" b="1" dirty="0">
                <a:solidFill>
                  <a:srgbClr val="000000"/>
                </a:solidFill>
              </a:rPr>
            </a:br>
            <a:endParaRPr lang="en-US" sz="2800" b="1" dirty="0">
              <a:solidFill>
                <a:srgbClr val="0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066800"/>
                <a:ext cx="8229600" cy="5486400"/>
              </a:xfrm>
            </p:spPr>
            <p:txBody>
              <a:bodyPr>
                <a:normAutofit fontScale="77500" lnSpcReduction="20000"/>
              </a:bodyPr>
              <a:lstStyle/>
              <a:p>
                <a:r>
                  <a:rPr lang="en-US" dirty="0" smtClean="0"/>
                  <a:t>Formula</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a:rPr>
                          </m:ctrlPr>
                        </m:dPr>
                        <m:e>
                          <m:sSub>
                            <m:sSubPr>
                              <m:ctrlPr>
                                <a:rPr lang="en-US" i="1" smtClean="0">
                                  <a:latin typeface="Cambria Math"/>
                                </a:rPr>
                              </m:ctrlPr>
                            </m:sSubPr>
                            <m:e>
                              <m:acc>
                                <m:accPr>
                                  <m:chr m:val="̅"/>
                                  <m:ctrlPr>
                                    <a:rPr lang="en-US" i="1" smtClean="0">
                                      <a:latin typeface="Cambria Math"/>
                                    </a:rPr>
                                  </m:ctrlPr>
                                </m:accPr>
                                <m:e>
                                  <m:r>
                                    <a:rPr lang="en-US" b="0" i="1" smtClean="0">
                                      <a:latin typeface="Cambria Math"/>
                                    </a:rPr>
                                    <m:t>𝑥</m:t>
                                  </m:r>
                                </m:e>
                              </m:acc>
                            </m:e>
                            <m:sub>
                              <m:r>
                                <a:rPr lang="en-US" b="0" i="1" smtClean="0">
                                  <a:latin typeface="Cambria Math"/>
                                </a:rPr>
                                <m:t>1</m:t>
                              </m:r>
                            </m:sub>
                          </m:sSub>
                          <m:r>
                            <a:rPr lang="en-US" b="0" i="1" smtClean="0">
                              <a:latin typeface="Cambria Math"/>
                            </a:rPr>
                            <m:t>−</m:t>
                          </m:r>
                          <m:sSub>
                            <m:sSubPr>
                              <m:ctrlPr>
                                <a:rPr lang="en-US" b="0" i="1" smtClean="0">
                                  <a:latin typeface="Cambria Math"/>
                                </a:rPr>
                              </m:ctrlPr>
                            </m:sSubPr>
                            <m:e>
                              <m:acc>
                                <m:accPr>
                                  <m:chr m:val="̅"/>
                                  <m:ctrlPr>
                                    <a:rPr lang="en-US" b="0" i="1" smtClean="0">
                                      <a:latin typeface="Cambria Math"/>
                                    </a:rPr>
                                  </m:ctrlPr>
                                </m:accPr>
                                <m:e>
                                  <m:r>
                                    <a:rPr lang="en-US" b="0" i="1" smtClean="0">
                                      <a:latin typeface="Cambria Math"/>
                                    </a:rPr>
                                    <m:t>𝑥</m:t>
                                  </m:r>
                                </m:e>
                              </m:acc>
                            </m:e>
                            <m:sub>
                              <m:r>
                                <a:rPr lang="en-US" b="0" i="1" smtClean="0">
                                  <a:latin typeface="Cambria Math"/>
                                </a:rPr>
                                <m:t>2</m:t>
                              </m:r>
                            </m:sub>
                          </m:sSub>
                        </m:e>
                      </m:d>
                      <m:r>
                        <a:rPr lang="en-US" i="1" smtClean="0">
                          <a:latin typeface="Cambria Math"/>
                          <a:ea typeface="Cambria Math"/>
                        </a:rPr>
                        <m:t>±</m:t>
                      </m:r>
                      <m:sSub>
                        <m:sSubPr>
                          <m:ctrlPr>
                            <a:rPr lang="en-US"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28</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𝛼</m:t>
                              </m:r>
                            </m:num>
                            <m:den>
                              <m:r>
                                <a:rPr lang="en-US" b="0" i="1" smtClean="0">
                                  <a:latin typeface="Cambria Math"/>
                                  <a:ea typeface="Cambria Math"/>
                                </a:rPr>
                                <m:t>2</m:t>
                              </m:r>
                            </m:den>
                          </m:f>
                        </m:sub>
                      </m:sSub>
                      <m:rad>
                        <m:radPr>
                          <m:degHide m:val="on"/>
                          <m:ctrlPr>
                            <a:rPr lang="en-US" i="1" smtClean="0">
                              <a:latin typeface="Cambria Math"/>
                              <a:ea typeface="Cambria Math"/>
                            </a:rPr>
                          </m:ctrlPr>
                        </m:radPr>
                        <m:deg/>
                        <m:e>
                          <m:f>
                            <m:fPr>
                              <m:ctrlPr>
                                <a:rPr lang="en-US" i="1" smtClean="0">
                                  <a:latin typeface="Cambria Math"/>
                                  <a:ea typeface="Cambria Math"/>
                                </a:rPr>
                              </m:ctrlPr>
                            </m:fPr>
                            <m:num>
                              <m:sSup>
                                <m:sSupPr>
                                  <m:ctrlPr>
                                    <a:rPr lang="en-US" i="1" smtClean="0">
                                      <a:latin typeface="Cambria Math"/>
                                      <a:ea typeface="Cambria Math"/>
                                    </a:rPr>
                                  </m:ctrlPr>
                                </m:sSupPr>
                                <m:e>
                                  <m:sSub>
                                    <m:sSubPr>
                                      <m:ctrlPr>
                                        <a:rPr lang="en-US" i="1" smtClean="0">
                                          <a:latin typeface="Cambria Math"/>
                                          <a:ea typeface="Cambria Math"/>
                                        </a:rPr>
                                      </m:ctrlPr>
                                    </m:sSubPr>
                                    <m:e>
                                      <m:r>
                                        <a:rPr lang="en-US" b="0" i="1" smtClean="0">
                                          <a:latin typeface="Cambria Math"/>
                                          <a:ea typeface="Cambria Math"/>
                                        </a:rPr>
                                        <m:t>𝑠</m:t>
                                      </m:r>
                                    </m:e>
                                    <m:sub>
                                      <m:r>
                                        <a:rPr lang="en-US" b="0" i="1" smtClean="0">
                                          <a:latin typeface="Cambria Math"/>
                                          <a:ea typeface="Cambria Math"/>
                                        </a:rPr>
                                        <m:t>1</m:t>
                                      </m:r>
                                    </m:sub>
                                  </m:sSub>
                                </m:e>
                                <m:sup>
                                  <m:r>
                                    <a:rPr lang="en-US" b="0" i="1" smtClean="0">
                                      <a:latin typeface="Cambria Math"/>
                                      <a:ea typeface="Cambria Math"/>
                                    </a:rPr>
                                    <m:t>2</m:t>
                                  </m:r>
                                </m:sup>
                              </m:sSup>
                            </m:num>
                            <m:den>
                              <m:sSub>
                                <m:sSubPr>
                                  <m:ctrlPr>
                                    <a:rPr lang="en-US" i="1" smtClean="0">
                                      <a:latin typeface="Cambria Math"/>
                                      <a:ea typeface="Cambria Math"/>
                                    </a:rPr>
                                  </m:ctrlPr>
                                </m:sSubPr>
                                <m:e>
                                  <m:r>
                                    <a:rPr lang="en-US" b="0" i="1" smtClean="0">
                                      <a:latin typeface="Cambria Math"/>
                                      <a:ea typeface="Cambria Math"/>
                                    </a:rPr>
                                    <m:t>𝑛</m:t>
                                  </m:r>
                                </m:e>
                                <m:sub>
                                  <m:r>
                                    <a:rPr lang="en-US" b="0" i="1" smtClean="0">
                                      <a:latin typeface="Cambria Math"/>
                                      <a:ea typeface="Cambria Math"/>
                                    </a:rPr>
                                    <m:t>1</m:t>
                                  </m:r>
                                </m:sub>
                              </m:sSub>
                            </m:den>
                          </m:f>
                          <m:r>
                            <a:rPr lang="en-US" b="0" i="1" smtClean="0">
                              <a:latin typeface="Cambria Math"/>
                              <a:ea typeface="Cambria Math"/>
                            </a:rPr>
                            <m:t>+</m:t>
                          </m:r>
                          <m:f>
                            <m:fPr>
                              <m:ctrlPr>
                                <a:rPr lang="en-US" b="0" i="1" smtClean="0">
                                  <a:latin typeface="Cambria Math"/>
                                  <a:ea typeface="Cambria Math"/>
                                </a:rPr>
                              </m:ctrlPr>
                            </m:fPr>
                            <m:num>
                              <m:sSup>
                                <m:sSupPr>
                                  <m:ctrlPr>
                                    <a:rPr lang="en-US" b="0" i="1" smtClean="0">
                                      <a:latin typeface="Cambria Math"/>
                                      <a:ea typeface="Cambria Math"/>
                                    </a:rPr>
                                  </m:ctrlPr>
                                </m:sSupPr>
                                <m:e>
                                  <m:sSub>
                                    <m:sSubPr>
                                      <m:ctrlPr>
                                        <a:rPr lang="en-US" b="0" i="1" smtClean="0">
                                          <a:latin typeface="Cambria Math"/>
                                          <a:ea typeface="Cambria Math"/>
                                        </a:rPr>
                                      </m:ctrlPr>
                                    </m:sSubPr>
                                    <m:e>
                                      <m:r>
                                        <a:rPr lang="en-US" b="0" i="1" smtClean="0">
                                          <a:latin typeface="Cambria Math"/>
                                          <a:ea typeface="Cambria Math"/>
                                        </a:rPr>
                                        <m:t>𝑠</m:t>
                                      </m:r>
                                    </m:e>
                                    <m:sub>
                                      <m:r>
                                        <a:rPr lang="en-US" b="0" i="1" smtClean="0">
                                          <a:latin typeface="Cambria Math"/>
                                          <a:ea typeface="Cambria Math"/>
                                        </a:rPr>
                                        <m:t>2</m:t>
                                      </m:r>
                                    </m:sub>
                                  </m:sSub>
                                </m:e>
                                <m:sup>
                                  <m:r>
                                    <a:rPr lang="en-US" b="0" i="1" smtClean="0">
                                      <a:latin typeface="Cambria Math"/>
                                      <a:ea typeface="Cambria Math"/>
                                    </a:rPr>
                                    <m:t>2</m:t>
                                  </m:r>
                                </m:sup>
                              </m:sSup>
                            </m:num>
                            <m:den>
                              <m:sSub>
                                <m:sSubPr>
                                  <m:ctrlPr>
                                    <a:rPr lang="en-US" b="0" i="1" smtClean="0">
                                      <a:latin typeface="Cambria Math"/>
                                      <a:ea typeface="Cambria Math"/>
                                    </a:rPr>
                                  </m:ctrlPr>
                                </m:sSubPr>
                                <m:e>
                                  <m:r>
                                    <a:rPr lang="en-US" b="0" i="1" smtClean="0">
                                      <a:latin typeface="Cambria Math"/>
                                      <a:ea typeface="Cambria Math"/>
                                    </a:rPr>
                                    <m:t>𝑛</m:t>
                                  </m:r>
                                </m:e>
                                <m:sub>
                                  <m:r>
                                    <a:rPr lang="en-US" b="0" i="1" smtClean="0">
                                      <a:latin typeface="Cambria Math"/>
                                      <a:ea typeface="Cambria Math"/>
                                    </a:rPr>
                                    <m:t>2</m:t>
                                  </m:r>
                                </m:sub>
                              </m:sSub>
                            </m:den>
                          </m:f>
                        </m:e>
                      </m:rad>
                    </m:oMath>
                  </m:oMathPara>
                </a14:m>
                <a:endParaRPr lang="en-US" dirty="0" smtClean="0"/>
              </a:p>
              <a:p>
                <a:r>
                  <a:rPr lang="en-US" dirty="0" smtClean="0"/>
                  <a:t>Substitute Values</a:t>
                </a: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a:rPr>
                          </m:ctrlPr>
                        </m:dPr>
                        <m:e>
                          <m:r>
                            <a:rPr lang="en-US" b="0" i="1" smtClean="0">
                              <a:latin typeface="Cambria Math"/>
                            </a:rPr>
                            <m:t>0</m:t>
                          </m:r>
                          <m:r>
                            <a:rPr lang="en-US" b="0" i="1" smtClean="0">
                              <a:latin typeface="Cambria Math"/>
                            </a:rPr>
                            <m:t>.</m:t>
                          </m:r>
                          <m:r>
                            <a:rPr lang="en-US" b="0" i="1" smtClean="0">
                              <a:latin typeface="Cambria Math"/>
                            </a:rPr>
                            <m:t>222</m:t>
                          </m:r>
                        </m:e>
                      </m:d>
                      <m:r>
                        <a:rPr lang="en-US" i="1">
                          <a:latin typeface="Cambria Math"/>
                          <a:ea typeface="Cambria Math"/>
                        </a:rPr>
                        <m:t>±</m:t>
                      </m:r>
                      <m:r>
                        <a:rPr lang="en-US" b="0" i="1" smtClean="0">
                          <a:latin typeface="Cambria Math"/>
                          <a:ea typeface="Cambria Math"/>
                        </a:rPr>
                        <m:t>2</m:t>
                      </m:r>
                      <m:r>
                        <a:rPr lang="en-US" b="0" i="1" smtClean="0">
                          <a:latin typeface="Cambria Math"/>
                          <a:ea typeface="Cambria Math"/>
                        </a:rPr>
                        <m:t>.</m:t>
                      </m:r>
                      <m:r>
                        <a:rPr lang="en-US" b="0" i="1" smtClean="0">
                          <a:latin typeface="Cambria Math"/>
                          <a:ea typeface="Cambria Math"/>
                        </a:rPr>
                        <m:t>042</m:t>
                      </m:r>
                      <m:rad>
                        <m:radPr>
                          <m:degHide m:val="on"/>
                          <m:ctrlPr>
                            <a:rPr lang="en-US" i="1">
                              <a:latin typeface="Cambria Math"/>
                              <a:ea typeface="Cambria Math"/>
                            </a:rPr>
                          </m:ctrlPr>
                        </m:radPr>
                        <m:deg/>
                        <m:e>
                          <m:f>
                            <m:fPr>
                              <m:ctrlPr>
                                <a:rPr lang="en-US" i="1">
                                  <a:latin typeface="Cambria Math"/>
                                  <a:ea typeface="Cambria Math"/>
                                </a:rPr>
                              </m:ctrlPr>
                            </m:fPr>
                            <m:num>
                              <m:sSup>
                                <m:sSupPr>
                                  <m:ctrlPr>
                                    <a:rPr lang="en-US" i="1">
                                      <a:latin typeface="Cambria Math"/>
                                      <a:ea typeface="Cambria Math"/>
                                    </a:rPr>
                                  </m:ctrlPr>
                                </m:sSupPr>
                                <m:e>
                                  <m:r>
                                    <a:rPr lang="en-US" b="0" i="1" smtClean="0">
                                      <a:latin typeface="Cambria Math"/>
                                      <a:ea typeface="Cambria Math"/>
                                    </a:rPr>
                                    <m:t>1</m:t>
                                  </m:r>
                                  <m:r>
                                    <a:rPr lang="en-US" b="0" i="1" smtClean="0">
                                      <a:latin typeface="Cambria Math"/>
                                      <a:ea typeface="Cambria Math"/>
                                    </a:rPr>
                                    <m:t>.</m:t>
                                  </m:r>
                                  <m:r>
                                    <a:rPr lang="en-US" b="0" i="1" smtClean="0">
                                      <a:latin typeface="Cambria Math"/>
                                      <a:ea typeface="Cambria Math"/>
                                    </a:rPr>
                                    <m:t>167</m:t>
                                  </m:r>
                                </m:e>
                                <m:sup>
                                  <m:r>
                                    <a:rPr lang="en-US" i="1">
                                      <a:latin typeface="Cambria Math"/>
                                      <a:ea typeface="Cambria Math"/>
                                    </a:rPr>
                                    <m:t>2</m:t>
                                  </m:r>
                                </m:sup>
                              </m:sSup>
                            </m:num>
                            <m:den>
                              <m:r>
                                <a:rPr lang="en-US" b="0" i="1" smtClean="0">
                                  <a:latin typeface="Cambria Math"/>
                                  <a:ea typeface="Cambria Math"/>
                                </a:rPr>
                                <m:t>21</m:t>
                              </m:r>
                            </m:den>
                          </m:f>
                          <m:r>
                            <a:rPr lang="en-US" i="1">
                              <a:latin typeface="Cambria Math"/>
                              <a:ea typeface="Cambria Math"/>
                            </a:rPr>
                            <m:t>+</m:t>
                          </m:r>
                          <m:f>
                            <m:fPr>
                              <m:ctrlPr>
                                <a:rPr lang="en-US" i="1">
                                  <a:latin typeface="Cambria Math"/>
                                  <a:ea typeface="Cambria Math"/>
                                </a:rPr>
                              </m:ctrlPr>
                            </m:fPr>
                            <m:num>
                              <m:sSup>
                                <m:sSupPr>
                                  <m:ctrlPr>
                                    <a:rPr lang="en-US" i="1">
                                      <a:latin typeface="Cambria Math"/>
                                      <a:ea typeface="Cambria Math"/>
                                    </a:rPr>
                                  </m:ctrlPr>
                                </m:sSupPr>
                                <m:e>
                                  <m:r>
                                    <a:rPr lang="en-US" b="0" i="1" smtClean="0">
                                      <a:latin typeface="Cambria Math"/>
                                      <a:ea typeface="Cambria Math"/>
                                    </a:rPr>
                                    <m:t>1</m:t>
                                  </m:r>
                                  <m:r>
                                    <a:rPr lang="en-US" b="0" i="1" smtClean="0">
                                      <a:latin typeface="Cambria Math"/>
                                      <a:ea typeface="Cambria Math"/>
                                    </a:rPr>
                                    <m:t>.</m:t>
                                  </m:r>
                                  <m:r>
                                    <a:rPr lang="en-US" b="0" i="1" smtClean="0">
                                      <a:latin typeface="Cambria Math"/>
                                      <a:ea typeface="Cambria Math"/>
                                    </a:rPr>
                                    <m:t>121</m:t>
                                  </m:r>
                                </m:e>
                                <m:sup>
                                  <m:r>
                                    <a:rPr lang="en-US" i="1">
                                      <a:latin typeface="Cambria Math"/>
                                      <a:ea typeface="Cambria Math"/>
                                    </a:rPr>
                                    <m:t>2</m:t>
                                  </m:r>
                                </m:sup>
                              </m:sSup>
                            </m:num>
                            <m:den>
                              <m:r>
                                <a:rPr lang="en-US" b="0" i="1" smtClean="0">
                                  <a:latin typeface="Cambria Math"/>
                                  <a:ea typeface="Cambria Math"/>
                                </a:rPr>
                                <m:t>17</m:t>
                              </m:r>
                            </m:den>
                          </m:f>
                        </m:e>
                      </m:rad>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a:rPr>
                          </m:ctrlPr>
                        </m:dPr>
                        <m:e>
                          <m:r>
                            <a:rPr lang="en-US" i="1">
                              <a:latin typeface="Cambria Math"/>
                            </a:rPr>
                            <m:t>0</m:t>
                          </m:r>
                          <m:r>
                            <a:rPr lang="en-US" i="1">
                              <a:latin typeface="Cambria Math"/>
                            </a:rPr>
                            <m:t>.</m:t>
                          </m:r>
                          <m:r>
                            <a:rPr lang="en-US" i="1">
                              <a:latin typeface="Cambria Math"/>
                            </a:rPr>
                            <m:t>222</m:t>
                          </m:r>
                        </m:e>
                      </m:d>
                      <m:r>
                        <a:rPr lang="en-US" i="1">
                          <a:latin typeface="Cambria Math"/>
                          <a:ea typeface="Cambria Math"/>
                        </a:rPr>
                        <m:t>±</m:t>
                      </m:r>
                      <m:r>
                        <a:rPr lang="en-US" i="1">
                          <a:latin typeface="Cambria Math"/>
                          <a:ea typeface="Cambria Math"/>
                        </a:rPr>
                        <m:t>2</m:t>
                      </m:r>
                      <m:r>
                        <a:rPr lang="en-US" i="1">
                          <a:latin typeface="Cambria Math"/>
                          <a:ea typeface="Cambria Math"/>
                        </a:rPr>
                        <m:t>.</m:t>
                      </m:r>
                      <m:r>
                        <a:rPr lang="en-US" i="1">
                          <a:latin typeface="Cambria Math"/>
                          <a:ea typeface="Cambria Math"/>
                        </a:rPr>
                        <m:t>042</m:t>
                      </m:r>
                      <m:rad>
                        <m:radPr>
                          <m:degHide m:val="on"/>
                          <m:ctrlPr>
                            <a:rPr lang="en-US" i="1" smtClean="0">
                              <a:latin typeface="Cambria Math"/>
                              <a:ea typeface="Cambria Math"/>
                            </a:rPr>
                          </m:ctrlPr>
                        </m:radPr>
                        <m:deg/>
                        <m:e>
                          <m:r>
                            <a:rPr lang="en-US" b="0" i="1" smtClean="0">
                              <a:latin typeface="Cambria Math"/>
                              <a:ea typeface="Cambria Math"/>
                            </a:rPr>
                            <m:t>0</m:t>
                          </m:r>
                          <m:r>
                            <a:rPr lang="en-US" b="0" i="1" smtClean="0">
                              <a:latin typeface="Cambria Math"/>
                              <a:ea typeface="Cambria Math"/>
                            </a:rPr>
                            <m:t>.</m:t>
                          </m:r>
                          <m:r>
                            <a:rPr lang="en-US" b="0" i="1" smtClean="0">
                              <a:latin typeface="Cambria Math"/>
                              <a:ea typeface="Cambria Math"/>
                            </a:rPr>
                            <m:t>139</m:t>
                          </m:r>
                        </m:e>
                      </m:rad>
                    </m:oMath>
                  </m:oMathPara>
                </a14:m>
                <a:endParaRPr lang="en-US" dirty="0" smtClean="0"/>
              </a:p>
              <a:p>
                <a:pPr marL="0" indent="0" algn="ctr">
                  <a:buNone/>
                </a:pPr>
                <a:endParaRPr lang="en-US" sz="1500" dirty="0" smtClean="0"/>
              </a:p>
              <a:p>
                <a:pPr marL="0" indent="0" algn="ctr">
                  <a:buNone/>
                </a:pPr>
                <a:r>
                  <a:rPr lang="en-US" dirty="0" smtClean="0"/>
                  <a:t>CI = (-0.5393,0.9833)</a:t>
                </a:r>
              </a:p>
              <a:p>
                <a:pPr marL="0" indent="0" algn="ctr">
                  <a:lnSpc>
                    <a:spcPct val="120000"/>
                  </a:lnSpc>
                  <a:spcBef>
                    <a:spcPts val="0"/>
                  </a:spcBef>
                  <a:buNone/>
                </a:pPr>
                <a:endParaRPr lang="en-US" sz="2100" dirty="0" smtClean="0"/>
              </a:p>
              <a:p>
                <a:r>
                  <a:rPr lang="en-US" dirty="0" smtClean="0"/>
                  <a:t>Since CI contains zero based on the samples we conclude there is no difference in the means of the groups</a:t>
                </a:r>
              </a:p>
              <a:p>
                <a:pPr marL="0" indent="0" algn="ctr">
                  <a:buNone/>
                </a:pPr>
                <a:endParaRPr lang="en-US" dirty="0" smtClean="0"/>
              </a:p>
              <a:p>
                <a:pPr marL="0" indent="0">
                  <a:buNone/>
                </a:pPr>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066800"/>
                <a:ext cx="8229600" cy="5486400"/>
              </a:xfrm>
              <a:blipFill rotWithShape="1">
                <a:blip r:embed="rId2"/>
                <a:stretch>
                  <a:fillRect l="-1037" t="-2000"/>
                </a:stretch>
              </a:blipFill>
            </p:spPr>
            <p:txBody>
              <a:bodyPr/>
              <a:lstStyle/>
              <a:p>
                <a:r>
                  <a:rPr lang="en-US">
                    <a:noFill/>
                  </a:rPr>
                  <a:t> </a:t>
                </a:r>
              </a:p>
            </p:txBody>
          </p:sp>
        </mc:Fallback>
      </mc:AlternateContent>
      <p:sp>
        <p:nvSpPr>
          <p:cNvPr id="6" name="Rounded Rectangle 5"/>
          <p:cNvSpPr/>
          <p:nvPr/>
        </p:nvSpPr>
        <p:spPr>
          <a:xfrm>
            <a:off x="6890471" y="4038600"/>
            <a:ext cx="1828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smtClean="0"/>
              <a:t>Different from McGee</a:t>
            </a:r>
            <a:endParaRPr lang="en-US" sz="1600" dirty="0"/>
          </a:p>
        </p:txBody>
      </p:sp>
      <p:cxnSp>
        <p:nvCxnSpPr>
          <p:cNvPr id="7" name="Straight Arrow Connector 6"/>
          <p:cNvCxnSpPr/>
          <p:nvPr/>
        </p:nvCxnSpPr>
        <p:spPr>
          <a:xfrm flipH="1">
            <a:off x="6280871" y="4343400"/>
            <a:ext cx="609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671" y="228600"/>
            <a:ext cx="221542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668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27339</TotalTime>
  <Words>2167</Words>
  <Application>Microsoft Office PowerPoint</Application>
  <PresentationFormat>On-screen Show (4:3)</PresentationFormat>
  <Paragraphs>223</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Unit 2  For Live Session Assignment: Inference Using t-Distributions</vt:lpstr>
      <vt:lpstr>Central Limit Theorem and Sampling Distribution</vt:lpstr>
      <vt:lpstr>Some Useful Excel Functions</vt:lpstr>
      <vt:lpstr>One Sample Confidence Interval (Section 2.5 Asynchronous Videos)</vt:lpstr>
      <vt:lpstr>One Sample Hypothesis Test  (Two Sided) (Section 2.6 Asynchronous Videos)</vt:lpstr>
      <vt:lpstr>Satterthwaite Formula for Degrees of Freedom</vt:lpstr>
      <vt:lpstr>Two Sample Confidence Interval and Hypothesis Testing for Mean Differences  Assumptions About Population Variances</vt:lpstr>
      <vt:lpstr>Two Sample Confidence Interval (Section 2.9 Asynchronous Videos)  </vt:lpstr>
      <vt:lpstr>Two Sample Confidence Interval  - Continued </vt:lpstr>
      <vt:lpstr>Two Sample Hypothesis Test (Section 2.9 Asynchronous Videos)</vt:lpstr>
      <vt:lpstr>For Session 2 Homework SAS Code: Session 2.sas</vt:lpstr>
      <vt:lpstr>Quick Quiz Question (QQQ 1)</vt:lpstr>
      <vt:lpstr>QQQ 2: Solution</vt:lpstr>
      <vt:lpstr>QQQ 3</vt:lpstr>
      <vt:lpstr>1 Sample Hypothesis Testing:  The 6 Steps</vt:lpstr>
      <vt:lpstr>Question 1: One Sample Confidence Interval</vt:lpstr>
      <vt:lpstr>PowerPoint Presentation</vt:lpstr>
      <vt:lpstr>PowerPoint Presentation</vt:lpstr>
      <vt:lpstr>Q1: Comparison of z to t</vt:lpstr>
      <vt:lpstr>Question 2: One Sample t-test</vt:lpstr>
      <vt:lpstr>Q2: Let’s Formalize This Test Into 6 Steps</vt:lpstr>
      <vt:lpstr>Q2: SAS Code</vt:lpstr>
      <vt:lpstr>Q2: R-Code</vt:lpstr>
      <vt:lpstr>Q 3: Also in the Homework </vt:lpstr>
      <vt:lpstr>Q3: Let’s Formalize This Test Into 6 Steps</vt:lpstr>
      <vt:lpstr>Question 3 Solution: SAS</vt:lpstr>
      <vt:lpstr>Question 3 Solution: R</vt:lpstr>
    </vt:vector>
  </TitlesOfParts>
  <Company>Southern Methodist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Martin Selzer</cp:lastModifiedBy>
  <cp:revision>280</cp:revision>
  <dcterms:created xsi:type="dcterms:W3CDTF">2014-09-08T10:07:10Z</dcterms:created>
  <dcterms:modified xsi:type="dcterms:W3CDTF">2020-11-11T04:14:44Z</dcterms:modified>
</cp:coreProperties>
</file>